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8" r:id="rId2"/>
  </p:sldMasterIdLst>
  <p:notesMasterIdLst>
    <p:notesMasterId r:id="rId54"/>
  </p:notesMasterIdLst>
  <p:sldIdLst>
    <p:sldId id="256" r:id="rId3"/>
    <p:sldId id="257" r:id="rId4"/>
    <p:sldId id="258" r:id="rId5"/>
    <p:sldId id="259" r:id="rId6"/>
    <p:sldId id="265" r:id="rId7"/>
    <p:sldId id="266" r:id="rId8"/>
    <p:sldId id="260" r:id="rId9"/>
    <p:sldId id="261" r:id="rId10"/>
    <p:sldId id="262" r:id="rId11"/>
    <p:sldId id="264" r:id="rId12"/>
    <p:sldId id="318" r:id="rId13"/>
    <p:sldId id="319" r:id="rId14"/>
    <p:sldId id="320" r:id="rId15"/>
    <p:sldId id="263" r:id="rId16"/>
    <p:sldId id="267" r:id="rId17"/>
    <p:sldId id="280" r:id="rId18"/>
    <p:sldId id="268" r:id="rId19"/>
    <p:sldId id="288" r:id="rId20"/>
    <p:sldId id="289" r:id="rId21"/>
    <p:sldId id="290" r:id="rId22"/>
    <p:sldId id="291" r:id="rId23"/>
    <p:sldId id="292" r:id="rId24"/>
    <p:sldId id="297" r:id="rId25"/>
    <p:sldId id="298" r:id="rId26"/>
    <p:sldId id="296" r:id="rId27"/>
    <p:sldId id="299" r:id="rId28"/>
    <p:sldId id="300" r:id="rId29"/>
    <p:sldId id="301" r:id="rId30"/>
    <p:sldId id="302" r:id="rId31"/>
    <p:sldId id="303" r:id="rId32"/>
    <p:sldId id="304" r:id="rId33"/>
    <p:sldId id="306" r:id="rId34"/>
    <p:sldId id="305" r:id="rId35"/>
    <p:sldId id="307" r:id="rId36"/>
    <p:sldId id="308" r:id="rId37"/>
    <p:sldId id="310" r:id="rId38"/>
    <p:sldId id="309" r:id="rId39"/>
    <p:sldId id="311" r:id="rId40"/>
    <p:sldId id="312" r:id="rId41"/>
    <p:sldId id="313" r:id="rId42"/>
    <p:sldId id="315" r:id="rId43"/>
    <p:sldId id="272" r:id="rId44"/>
    <p:sldId id="273" r:id="rId45"/>
    <p:sldId id="275" r:id="rId46"/>
    <p:sldId id="276" r:id="rId47"/>
    <p:sldId id="277" r:id="rId48"/>
    <p:sldId id="281" r:id="rId49"/>
    <p:sldId id="282" r:id="rId50"/>
    <p:sldId id="314" r:id="rId51"/>
    <p:sldId id="316" r:id="rId52"/>
    <p:sldId id="317" r:id="rId5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99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viewProps" Target="view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3842907C-D0AA-4C58-9F94-58B40AD65B29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1D76769E-C829-4283-B80E-CB90D995C291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582807"/>
            <a:ext cx="7772400" cy="1199704"/>
          </a:xfrm>
        </p:spPr>
        <p:txBody>
          <a:bodyPr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hap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/>
            </a:p>
          </p:txBody>
        </p:sp>
        <p:sp>
          <p:nvSpPr>
            <p:cNvPr id="8" name="Shap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/>
            </a:p>
          </p:txBody>
        </p:sp>
        <p:sp>
          <p:nvSpPr>
            <p:cNvPr id="11" name="Shap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CB1EE63-129C-47E3-9A0A-E7AF2F484C20}" type="datetime2">
              <a:rPr lang="en-US" smtClean="0"/>
              <a:pPr/>
              <a:t>Wednesday, October 22, 2014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it-IT" smtClean="0">
                <a:solidFill>
                  <a:schemeClr val="accent1">
                    <a:tint val="20000"/>
                  </a:schemeClr>
                </a:solidFill>
              </a:rPr>
              <a:t>Corso di Laboratorio di Algoritmi e Strutture Dati A.A. 2014/2015</a:t>
            </a:r>
            <a:endParaRPr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5292C34-3E5E-4BA5-AF54-F1601B144FB0}" type="slidenum">
              <a:rPr lang="en-US" smtClean="0"/>
              <a:pPr/>
              <a:t>‹N›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711828-5717-4FB3-BBC5-323DF028DD11}" type="datetime2">
              <a:rPr lang="en-US" smtClean="0"/>
              <a:pPr/>
              <a:t>Wednesday, October 22,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6F5390-2769-4912-9342-9742AE520E28}" type="datetime2">
              <a:rPr lang="en-US" smtClean="0"/>
              <a:pPr/>
              <a:t>Wednesday, October 22,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916E2A-4965-44B7-8A9E-02E14A8EB73E}" type="datetime2">
              <a:rPr lang="en-US" smtClean="0"/>
              <a:pPr/>
              <a:t>Wednesday, October 22,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888512"/>
            <a:ext cx="4572000" cy="1454888"/>
          </a:xfrm>
        </p:spPr>
        <p:txBody>
          <a:bodyPr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BCF366-4C3B-4704-B896-C2328C15D2A6}" type="datetime2">
              <a:rPr lang="en-US" smtClean="0"/>
              <a:pPr/>
              <a:t>Wednesday, October 22,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A3FF2B-5781-4B28-8714-F6B8E57F6A44}" type="datetime2">
              <a:rPr lang="en-US" smtClean="0"/>
              <a:pPr/>
              <a:t>Wednesday, October 22,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72430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72430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30B5A9-9B58-42C9-B772-C5E783DB47F1}" type="datetime2">
              <a:rPr lang="en-US" smtClean="0"/>
              <a:pPr/>
              <a:t>Wednesday, October 22,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4FEF8D-D149-4A4B-BCA1-BD2C5F64B0F6}" type="datetime2">
              <a:rPr lang="en-US" smtClean="0"/>
              <a:pPr/>
              <a:t>Wednesday, October 22,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919A34-857D-4E85-92CB-EA81046F76C5}" type="datetime2">
              <a:rPr lang="en-US" smtClean="0"/>
              <a:pPr/>
              <a:t>Wednesday, October 22,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34000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0AC486D-A1F7-4EA0-8224-7AAE0560A4E1}" type="datetime2">
              <a:rPr lang="en-US" smtClean="0"/>
              <a:pPr/>
              <a:t>Wednesday, October 22,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371568"/>
            <a:ext cx="7162800" cy="648232"/>
          </a:xfrm>
          <a:noFill/>
        </p:spPr>
        <p:txBody>
          <a:bodyPr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E6A58D9-08F4-401B-A024-88C7FA15E74F}" type="datetime2">
              <a:rPr lang="en-US" smtClean="0"/>
              <a:pPr/>
              <a:t>Wednesday, October 22, 2014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it-IT" smtClean="0">
                <a:solidFill>
                  <a:schemeClr val="tx1"/>
                </a:solidFill>
              </a:rPr>
              <a:t>Corso di Laboratorio di Algoritmi e Strutture Dati A.A. 2014/2015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07688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8" name="Shap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9" name="Shap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2" name="Shap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>
              <a:defRPr sz="1000">
                <a:solidFill>
                  <a:schemeClr val="tx1"/>
                </a:solidFill>
              </a:defRPr>
            </a:lvl1pPr>
            <a:extLst/>
          </a:lstStyle>
          <a:p>
            <a:fld id="{343A2FC5-94FC-4FC8-968E-07AE894BA4BB}" type="datetime2">
              <a:rPr lang="en-US" smtClean="0"/>
              <a:pPr/>
              <a:t>Wednesday, October 22, 2014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>
                <a:solidFill>
                  <a:schemeClr val="tx1"/>
                </a:solidFill>
              </a:defRPr>
            </a:lvl1pPr>
            <a:extLst/>
          </a:lstStyle>
          <a:p>
            <a:pPr algn="r"/>
            <a:r>
              <a:rPr lang="it-IT" sz="1000" smtClean="0">
                <a:solidFill>
                  <a:schemeClr val="tx1"/>
                </a:solidFill>
              </a:rPr>
              <a:t>Corso di Laboratorio di Algoritmi e Strutture Dati A.A. 2014/2015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 b="0">
                <a:solidFill>
                  <a:schemeClr val="tx1"/>
                </a:solidFill>
              </a:defRPr>
            </a:lvl1pPr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‹N›</a:t>
            </a:fld>
            <a:endParaRPr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5000"/>
        <a:buFont typeface="Wingdings 3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611560" y="908720"/>
            <a:ext cx="7772400" cy="1152128"/>
          </a:xfrm>
        </p:spPr>
        <p:txBody>
          <a:bodyPr>
            <a:normAutofit/>
          </a:bodyPr>
          <a:lstStyle/>
          <a:p>
            <a:r>
              <a:rPr lang="it-IT" sz="3600" b="1" kern="1200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Università degli Studi dell’Aquila</a:t>
            </a:r>
            <a:endParaRPr lang="it-IT" sz="3600" dirty="0"/>
          </a:p>
        </p:txBody>
      </p:sp>
      <p:pic>
        <p:nvPicPr>
          <p:cNvPr id="16386" name="Picture 2" descr="https://pbs.twimg.com/profile_images/844881776/logo-univaq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260648"/>
            <a:ext cx="876258" cy="972795"/>
          </a:xfrm>
          <a:prstGeom prst="rect">
            <a:avLst/>
          </a:prstGeom>
          <a:noFill/>
        </p:spPr>
      </p:pic>
      <p:pic>
        <p:nvPicPr>
          <p:cNvPr id="16388" name="Picture 4" descr="http://www.disim.univaq.it/main/skins/aqua/img/logo-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1988840"/>
            <a:ext cx="6076415" cy="1512168"/>
          </a:xfrm>
          <a:prstGeom prst="rect">
            <a:avLst/>
          </a:prstGeom>
          <a:noFill/>
        </p:spPr>
      </p:pic>
      <p:sp>
        <p:nvSpPr>
          <p:cNvPr id="7" name="Rectangle 2"/>
          <p:cNvSpPr>
            <a:spLocks noGrp="1"/>
          </p:cNvSpPr>
          <p:nvPr>
            <p:ph type="subTitle" idx="1"/>
          </p:nvPr>
        </p:nvSpPr>
        <p:spPr>
          <a:xfrm>
            <a:off x="755576" y="3789040"/>
            <a:ext cx="7772400" cy="1343720"/>
          </a:xfrm>
        </p:spPr>
        <p:txBody>
          <a:bodyPr>
            <a:normAutofit lnSpcReduction="10000"/>
          </a:bodyPr>
          <a:lstStyle/>
          <a:p>
            <a:r>
              <a:rPr lang="it-IT" sz="2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Corso di Algoritmi e Strutture Dati con Laboratorio</a:t>
            </a:r>
          </a:p>
          <a:p>
            <a:r>
              <a:rPr lang="it-IT" sz="2400" dirty="0" smtClean="0"/>
              <a:t>A.A. 2014/15</a:t>
            </a:r>
          </a:p>
          <a:p>
            <a:pPr algn="ctr"/>
            <a:r>
              <a:rPr lang="it-IT" sz="3100" b="1" dirty="0" smtClean="0"/>
              <a:t>Oltre le classi</a:t>
            </a:r>
            <a:endParaRPr lang="it-IT" sz="31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2400" dirty="0" smtClean="0">
                <a:cs typeface="Courier New" pitchFamily="49" charset="0"/>
              </a:rPr>
              <a:t>Decidendo la classe dell’oggetto 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it-IT" sz="2400" dirty="0" smtClean="0">
                <a:cs typeface="Courier New" pitchFamily="49" charset="0"/>
              </a:rPr>
              <a:t> si controlla la particolare implementazione che si intende usare</a:t>
            </a:r>
          </a:p>
          <a:p>
            <a:r>
              <a:rPr lang="it-IT" sz="2400" dirty="0" smtClean="0">
                <a:cs typeface="Courier New" pitchFamily="49" charset="0"/>
              </a:rPr>
              <a:t>Per decidere quale algoritmo utilizzare basta modificare la prima linea del seguente blocco di codice. Tutte le occorrenze di 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v.verificaDup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dirty="0" smtClean="0">
                <a:cs typeface="Courier New" pitchFamily="49" charset="0"/>
              </a:rPr>
              <a:t>restano invariate al variare della classe scelta nella linea 1.</a:t>
            </a:r>
          </a:p>
          <a:p>
            <a:pPr>
              <a:buNone/>
            </a:pPr>
            <a:r>
              <a:rPr lang="it-IT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AlgoDup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v=new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VerificaDuplist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();//scelta algoritmo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buNone/>
            </a:pP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v.</a:t>
            </a:r>
            <a:r>
              <a:rPr lang="it-IT" sz="20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verificaDup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(S1)) {…}</a:t>
            </a:r>
          </a:p>
          <a:p>
            <a:pPr>
              <a:buNone/>
            </a:pP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v.</a:t>
            </a:r>
            <a:r>
              <a:rPr lang="it-IT" sz="20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verificaDup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(S2)) {…}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Le interfacce: Il problema dei duplicati</a:t>
            </a:r>
            <a:endParaRPr lang="it-IT" sz="2800" dirty="0"/>
          </a:p>
        </p:txBody>
      </p:sp>
      <p:sp>
        <p:nvSpPr>
          <p:cNvPr id="9" name="Callout 2 8"/>
          <p:cNvSpPr/>
          <p:nvPr/>
        </p:nvSpPr>
        <p:spPr>
          <a:xfrm>
            <a:off x="5724128" y="4653136"/>
            <a:ext cx="1656184" cy="288032"/>
          </a:xfrm>
          <a:prstGeom prst="borderCallout2">
            <a:avLst>
              <a:gd name="adj1" fmla="val 18750"/>
              <a:gd name="adj2" fmla="val -8333"/>
              <a:gd name="adj3" fmla="val 28370"/>
              <a:gd name="adj4" fmla="val -74667"/>
              <a:gd name="adj5" fmla="val -57456"/>
              <a:gd name="adj6" fmla="val -253570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interfaccia</a:t>
            </a:r>
          </a:p>
        </p:txBody>
      </p:sp>
      <p:sp>
        <p:nvSpPr>
          <p:cNvPr id="10" name="Callout 2 9"/>
          <p:cNvSpPr/>
          <p:nvPr/>
        </p:nvSpPr>
        <p:spPr>
          <a:xfrm>
            <a:off x="5724128" y="5085184"/>
            <a:ext cx="1656184" cy="28803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211378"/>
              <a:gd name="adj6" fmla="val -85148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bg1"/>
                </a:solidFill>
              </a:rPr>
              <a:t>classe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11" name="Callout 2 10"/>
          <p:cNvSpPr/>
          <p:nvPr/>
        </p:nvSpPr>
        <p:spPr>
          <a:xfrm>
            <a:off x="5724128" y="5517232"/>
            <a:ext cx="1656184" cy="288032"/>
          </a:xfrm>
          <a:prstGeom prst="borderCallout2">
            <a:avLst>
              <a:gd name="adj1" fmla="val 18750"/>
              <a:gd name="adj2" fmla="val -8333"/>
              <a:gd name="adj3" fmla="val 28370"/>
              <a:gd name="adj4" fmla="val -74667"/>
              <a:gd name="adj5" fmla="val -105557"/>
              <a:gd name="adj6" fmla="val -198916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metodo</a:t>
            </a:r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Supponiamo di volere verificare l’unicità degli elementi in un elenco di prenotazioni ad un esame</a:t>
            </a:r>
          </a:p>
          <a:p>
            <a:r>
              <a:rPr lang="it-IT" dirty="0" smtClean="0"/>
              <a:t>Definiamo una classe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Prenotazione</a:t>
            </a:r>
            <a:r>
              <a:rPr lang="it-IT" dirty="0" smtClean="0"/>
              <a:t> i cui oggetti rappresentano prenotazioni di studenti</a:t>
            </a:r>
          </a:p>
          <a:p>
            <a:r>
              <a:rPr lang="it-IT" dirty="0" smtClean="0"/>
              <a:t>La classe effettua la ridefinizione (</a:t>
            </a:r>
            <a:r>
              <a:rPr lang="it-IT" i="1" dirty="0" err="1" smtClean="0"/>
              <a:t>overriding</a:t>
            </a:r>
            <a:r>
              <a:rPr lang="it-IT" dirty="0" smtClean="0"/>
              <a:t>) del metodo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it-IT" dirty="0" smtClean="0"/>
              <a:t> in modo da potere verificare l’uguaglianza tra due prenotazioni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600" dirty="0" smtClean="0"/>
              <a:t>Il problema dei </a:t>
            </a:r>
            <a:r>
              <a:rPr lang="it-IT" sz="3600" dirty="0" smtClean="0"/>
              <a:t>duplicati:</a:t>
            </a:r>
            <a:br>
              <a:rPr lang="it-IT" sz="3600" dirty="0" smtClean="0"/>
            </a:br>
            <a:r>
              <a:rPr lang="it-IT" sz="3600" dirty="0" err="1" smtClean="0"/>
              <a:t>overriding</a:t>
            </a:r>
            <a:r>
              <a:rPr lang="it-IT" sz="3600" dirty="0" smtClean="0"/>
              <a:t> del metodo </a:t>
            </a:r>
            <a:r>
              <a:rPr lang="it-IT" sz="3600" dirty="0" err="1" smtClean="0">
                <a:latin typeface="Courier New" pitchFamily="49" charset="0"/>
                <a:cs typeface="Courier New" pitchFamily="49" charset="0"/>
              </a:rPr>
              <a:t>equals</a:t>
            </a:r>
            <a:endParaRPr lang="it-IT" sz="36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lass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Prenotazione {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nome, cognome;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matricola;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public Prenotazione (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n,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c,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m){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nome=n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cognome=c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matricola=m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Objects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x){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(!(x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Prenotazione))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false;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Prenotazione p = (Prenotazione)x;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nome.equals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p.nome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) &amp;&amp;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  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cognome.equals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p.cognome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) &amp;&amp;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   matricola ==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p.matricola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it-IT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it-IT" sz="2800" dirty="0" smtClean="0"/>
              <a:t>Il problema dei duplicati:</a:t>
            </a:r>
            <a:br>
              <a:rPr lang="it-IT" sz="2800" dirty="0" smtClean="0"/>
            </a:br>
            <a:r>
              <a:rPr lang="it-IT" sz="2800" dirty="0" err="1" smtClean="0"/>
              <a:t>overriding</a:t>
            </a:r>
            <a:r>
              <a:rPr lang="it-IT" sz="2800" dirty="0" smtClean="0"/>
              <a:t> del metodo </a:t>
            </a:r>
            <a:r>
              <a:rPr lang="it-IT" sz="2800" dirty="0" err="1" smtClean="0">
                <a:latin typeface="Courier New" pitchFamily="49" charset="0"/>
                <a:cs typeface="Courier New" pitchFamily="49" charset="0"/>
              </a:rPr>
              <a:t>equals</a:t>
            </a:r>
            <a:endParaRPr lang="it-IT" sz="28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it-IT" sz="2400" dirty="0" smtClean="0">
                <a:latin typeface="+mj-lt"/>
                <a:cs typeface="Courier New" pitchFamily="49" charset="0"/>
              </a:rPr>
              <a:t>Il seguente codice crea una lista di prenotazioni e verifica la presenza di duplicati</a:t>
            </a:r>
            <a:endParaRPr lang="it-IT" sz="2400" dirty="0" smtClean="0">
              <a:latin typeface="+mj-lt"/>
              <a:cs typeface="Courier New" pitchFamily="49" charset="0"/>
            </a:endParaRPr>
          </a:p>
          <a:p>
            <a:pPr>
              <a:buNone/>
            </a:pP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AlgoDup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v =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VerificaDuplist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S=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S.add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Prenotazione (“Mario”, “Rossi”, 123456));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buNone/>
            </a:pP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S.add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Prenotazione (“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Marco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”, 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“Bianchi”,125477));</a:t>
            </a:r>
          </a:p>
          <a:p>
            <a:pPr>
              <a:buNone/>
            </a:pP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v.verificaDup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(S)) { … }</a:t>
            </a:r>
          </a:p>
          <a:p>
            <a:pPr>
              <a:spcBef>
                <a:spcPts val="1200"/>
              </a:spcBef>
            </a:pPr>
            <a:r>
              <a:rPr lang="it-IT" sz="2400" dirty="0" smtClean="0">
                <a:latin typeface="+mj-lt"/>
                <a:cs typeface="Courier New" pitchFamily="49" charset="0"/>
              </a:rPr>
              <a:t>Il </a:t>
            </a:r>
            <a:r>
              <a:rPr lang="it-IT" sz="2400" dirty="0" smtClean="0">
                <a:latin typeface="+mj-lt"/>
                <a:cs typeface="Courier New" pitchFamily="49" charset="0"/>
              </a:rPr>
              <a:t>polimorfismo del metodo </a:t>
            </a:r>
            <a:r>
              <a:rPr lang="it-IT" sz="2400" dirty="0" err="1" smtClean="0">
                <a:latin typeface="+mj-lt"/>
                <a:cs typeface="Courier New" pitchFamily="49" charset="0"/>
              </a:rPr>
              <a:t>equals</a:t>
            </a:r>
            <a:r>
              <a:rPr lang="it-IT" sz="2400" dirty="0" smtClean="0">
                <a:latin typeface="+mj-lt"/>
                <a:cs typeface="Courier New" pitchFamily="49" charset="0"/>
              </a:rPr>
              <a:t> consente di risolvere il problema dei duplicati usando la stessa implementazione di </a:t>
            </a:r>
            <a:r>
              <a:rPr lang="it-IT" sz="2400" dirty="0" err="1" smtClean="0">
                <a:latin typeface="+mj-lt"/>
                <a:cs typeface="Courier New" pitchFamily="49" charset="0"/>
              </a:rPr>
              <a:t>verificaDup</a:t>
            </a:r>
            <a:r>
              <a:rPr lang="it-IT" sz="2400" dirty="0" smtClean="0">
                <a:latin typeface="+mj-lt"/>
                <a:cs typeface="Courier New" pitchFamily="49" charset="0"/>
              </a:rPr>
              <a:t> indipendentemente dal tipo dei valori con cui si sta trattando</a:t>
            </a:r>
            <a:endParaRPr lang="it-IT" sz="2400" dirty="0" smtClean="0">
              <a:latin typeface="+mj-lt"/>
              <a:cs typeface="Courier New" pitchFamily="49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it-IT" sz="2800" dirty="0" smtClean="0"/>
              <a:t>Il problema dei duplicati:</a:t>
            </a:r>
            <a:br>
              <a:rPr lang="it-IT" sz="2800" dirty="0" smtClean="0"/>
            </a:br>
            <a:r>
              <a:rPr lang="it-IT" sz="2800" dirty="0" err="1" smtClean="0"/>
              <a:t>overriding</a:t>
            </a:r>
            <a:r>
              <a:rPr lang="it-IT" sz="2800" dirty="0" smtClean="0"/>
              <a:t> del metodo </a:t>
            </a:r>
            <a:r>
              <a:rPr lang="it-IT" sz="2800" dirty="0" err="1" smtClean="0">
                <a:latin typeface="Courier New" pitchFamily="49" charset="0"/>
                <a:cs typeface="Courier New" pitchFamily="49" charset="0"/>
              </a:rPr>
              <a:t>equals</a:t>
            </a:r>
            <a:endParaRPr lang="it-IT" sz="28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Supponiamo di volere creare classi per cerchi, rettangoli ed altre figure</a:t>
            </a:r>
          </a:p>
          <a:p>
            <a:r>
              <a:rPr lang="it-IT" dirty="0" smtClean="0"/>
              <a:t>Ciascuna classe avrà metodi per disegnare la figura e spostarla da un punto dello schermo ad un altro</a:t>
            </a:r>
          </a:p>
          <a:p>
            <a:r>
              <a:rPr lang="it-IT" dirty="0" smtClean="0"/>
              <a:t>Esempio: la classe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Circle</a:t>
            </a:r>
            <a:r>
              <a:rPr lang="it-IT" dirty="0" smtClean="0"/>
              <a:t> avrà un metodo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draw</a:t>
            </a:r>
            <a:r>
              <a:rPr lang="it-IT" dirty="0" smtClean="0"/>
              <a:t> ed un metodo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move</a:t>
            </a:r>
            <a:r>
              <a:rPr lang="it-IT" dirty="0" smtClean="0"/>
              <a:t> basati sul centro del cerchio e sul suo raggio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Un altro esempio:</a:t>
            </a:r>
            <a:br>
              <a:rPr lang="it-IT" dirty="0" smtClean="0"/>
            </a:br>
            <a:r>
              <a:rPr lang="it-IT" dirty="0" smtClean="0"/>
              <a:t>L’interfaccia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Figure</a:t>
            </a:r>
            <a:endParaRPr lang="it-IT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it-IT" sz="2200" b="1" dirty="0" smtClean="0">
                <a:latin typeface="Courier New" pitchFamily="49" charset="0"/>
                <a:cs typeface="Courier New" pitchFamily="49" charset="0"/>
              </a:rPr>
              <a:t>interface Figure </a:t>
            </a: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	// costanti</a:t>
            </a:r>
          </a:p>
          <a:p>
            <a:pPr>
              <a:buNone/>
            </a:pP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2200" dirty="0" err="1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200" dirty="0" err="1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 MAX_X_COORD=1024;</a:t>
            </a:r>
          </a:p>
          <a:p>
            <a:pPr>
              <a:buNone/>
            </a:pP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2200" dirty="0" err="1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200" dirty="0" err="1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 MAX_Y_COORD=768;</a:t>
            </a:r>
          </a:p>
          <a:p>
            <a:pPr>
              <a:buNone/>
            </a:pP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None/>
            </a:pP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	/**</a:t>
            </a:r>
          </a:p>
          <a:p>
            <a:pPr>
              <a:buNone/>
            </a:pP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	* Disegna questo oggetto di tipo Figure</a:t>
            </a:r>
          </a:p>
          <a:p>
            <a:pPr>
              <a:buNone/>
            </a:pP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	* centrandolo rispetto alle coordinate</a:t>
            </a:r>
          </a:p>
          <a:p>
            <a:pPr>
              <a:buNone/>
            </a:pP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	* </a:t>
            </a:r>
            <a:r>
              <a:rPr lang="it-IT" sz="2200" dirty="0" err="1" smtClean="0">
                <a:latin typeface="Courier New" pitchFamily="49" charset="0"/>
                <a:cs typeface="Courier New" pitchFamily="49" charset="0"/>
              </a:rPr>
              <a:t>fornite</a:t>
            </a: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	*</a:t>
            </a:r>
          </a:p>
          <a:p>
            <a:pPr>
              <a:buNone/>
            </a:pP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	*@param x la coordinata X del punto centrale</a:t>
            </a:r>
          </a:p>
          <a:p>
            <a:pPr>
              <a:buNone/>
            </a:pP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	*	      della figura da disegnare.</a:t>
            </a:r>
          </a:p>
          <a:p>
            <a:pPr>
              <a:buNone/>
            </a:pP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	*@param y la coordinata Y del punto centrale</a:t>
            </a:r>
          </a:p>
          <a:p>
            <a:pPr>
              <a:buNone/>
            </a:pP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	*	      della figura da disegnare.</a:t>
            </a:r>
          </a:p>
          <a:p>
            <a:pPr>
              <a:buNone/>
            </a:pP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  */				</a:t>
            </a:r>
          </a:p>
          <a:p>
            <a:pPr>
              <a:buNone/>
            </a:pP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it-IT" sz="22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200" dirty="0" err="1" smtClean="0">
                <a:latin typeface="Courier New" pitchFamily="49" charset="0"/>
                <a:cs typeface="Courier New" pitchFamily="49" charset="0"/>
              </a:rPr>
              <a:t>draw</a:t>
            </a: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2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 x, </a:t>
            </a:r>
            <a:r>
              <a:rPr lang="it-IT" sz="22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 y); </a:t>
            </a:r>
          </a:p>
          <a:p>
            <a:pPr>
              <a:buNone/>
            </a:pP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} </a:t>
            </a:r>
          </a:p>
          <a:p>
            <a:pPr>
              <a:buNone/>
            </a:pPr>
            <a:endParaRPr lang="it-IT" sz="2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L’interfaccia </a:t>
            </a:r>
            <a:r>
              <a:rPr lang="it-IT" sz="2800" dirty="0" smtClean="0">
                <a:latin typeface="Courier New" pitchFamily="49" charset="0"/>
                <a:cs typeface="Courier New" pitchFamily="49" charset="0"/>
              </a:rPr>
              <a:t>Figure</a:t>
            </a:r>
            <a:endParaRPr lang="it-IT" sz="28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 vert="horz"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it-IT" sz="1700" dirty="0" smtClean="0">
                <a:latin typeface="Courier New" pitchFamily="49" charset="0"/>
                <a:cs typeface="Courier New" pitchFamily="49" charset="0"/>
              </a:rPr>
              <a:t>	/**</a:t>
            </a:r>
          </a:p>
          <a:p>
            <a:pPr>
              <a:lnSpc>
                <a:spcPct val="90000"/>
              </a:lnSpc>
              <a:buNone/>
            </a:pPr>
            <a:r>
              <a:rPr lang="it-IT" sz="1700" dirty="0" smtClean="0">
                <a:latin typeface="Courier New" pitchFamily="49" charset="0"/>
                <a:cs typeface="Courier New" pitchFamily="49" charset="0"/>
              </a:rPr>
              <a:t>	* Sposta questo oggetto di tipo Figure</a:t>
            </a:r>
          </a:p>
          <a:p>
            <a:pPr>
              <a:lnSpc>
                <a:spcPct val="90000"/>
              </a:lnSpc>
              <a:buNone/>
            </a:pPr>
            <a:r>
              <a:rPr lang="it-IT" sz="1700" dirty="0" smtClean="0">
                <a:latin typeface="Courier New" pitchFamily="49" charset="0"/>
                <a:cs typeface="Courier New" pitchFamily="49" charset="0"/>
              </a:rPr>
              <a:t>	* nella posizione di cui vengono fornite</a:t>
            </a:r>
          </a:p>
          <a:p>
            <a:pPr>
              <a:lnSpc>
                <a:spcPct val="90000"/>
              </a:lnSpc>
              <a:buNone/>
            </a:pPr>
            <a:r>
              <a:rPr lang="it-IT" sz="1700" dirty="0" smtClean="0">
                <a:latin typeface="Courier New" pitchFamily="49" charset="0"/>
                <a:cs typeface="Courier New" pitchFamily="49" charset="0"/>
              </a:rPr>
              <a:t>	* le coordinate.</a:t>
            </a:r>
          </a:p>
          <a:p>
            <a:pPr>
              <a:lnSpc>
                <a:spcPct val="90000"/>
              </a:lnSpc>
              <a:buNone/>
            </a:pPr>
            <a:r>
              <a:rPr lang="it-IT" sz="1700" dirty="0" smtClean="0">
                <a:latin typeface="Courier New" pitchFamily="49" charset="0"/>
                <a:cs typeface="Courier New" pitchFamily="49" charset="0"/>
              </a:rPr>
              <a:t>	*</a:t>
            </a:r>
          </a:p>
          <a:p>
            <a:pPr>
              <a:lnSpc>
                <a:spcPct val="90000"/>
              </a:lnSpc>
              <a:buNone/>
            </a:pPr>
            <a:r>
              <a:rPr lang="it-IT" sz="1700" dirty="0" smtClean="0">
                <a:latin typeface="Courier New" pitchFamily="49" charset="0"/>
                <a:cs typeface="Courier New" pitchFamily="49" charset="0"/>
              </a:rPr>
              <a:t>	*@param x la coordinata X del punto centrale</a:t>
            </a:r>
          </a:p>
          <a:p>
            <a:pPr>
              <a:lnSpc>
                <a:spcPct val="90000"/>
              </a:lnSpc>
              <a:buNone/>
            </a:pPr>
            <a:r>
              <a:rPr lang="it-IT" sz="1700" dirty="0" smtClean="0">
                <a:latin typeface="Courier New" pitchFamily="49" charset="0"/>
                <a:cs typeface="Courier New" pitchFamily="49" charset="0"/>
              </a:rPr>
              <a:t>	*	      della figura da spostare.</a:t>
            </a:r>
          </a:p>
          <a:p>
            <a:pPr>
              <a:lnSpc>
                <a:spcPct val="90000"/>
              </a:lnSpc>
              <a:buNone/>
            </a:pPr>
            <a:r>
              <a:rPr lang="it-IT" sz="1700" dirty="0" smtClean="0">
                <a:latin typeface="Courier New" pitchFamily="49" charset="0"/>
                <a:cs typeface="Courier New" pitchFamily="49" charset="0"/>
              </a:rPr>
              <a:t>	*@param y la coordinata Y del punto centrale</a:t>
            </a:r>
          </a:p>
          <a:p>
            <a:pPr>
              <a:lnSpc>
                <a:spcPct val="90000"/>
              </a:lnSpc>
              <a:buNone/>
            </a:pPr>
            <a:r>
              <a:rPr lang="it-IT" sz="1700" dirty="0" smtClean="0">
                <a:latin typeface="Courier New" pitchFamily="49" charset="0"/>
                <a:cs typeface="Courier New" pitchFamily="49" charset="0"/>
              </a:rPr>
              <a:t>	*	      della figura da spostare.</a:t>
            </a:r>
          </a:p>
          <a:p>
            <a:pPr>
              <a:lnSpc>
                <a:spcPct val="90000"/>
              </a:lnSpc>
              <a:buNone/>
            </a:pPr>
            <a:r>
              <a:rPr lang="it-IT" sz="1700" dirty="0" smtClean="0">
                <a:latin typeface="Courier New" pitchFamily="49" charset="0"/>
                <a:cs typeface="Courier New" pitchFamily="49" charset="0"/>
              </a:rPr>
              <a:t>  */				</a:t>
            </a:r>
          </a:p>
          <a:p>
            <a:pPr>
              <a:lnSpc>
                <a:spcPct val="90000"/>
              </a:lnSpc>
              <a:buNone/>
            </a:pPr>
            <a:r>
              <a:rPr lang="it-IT" sz="1700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it-IT" sz="17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it-IT" sz="17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700" dirty="0" err="1" smtClean="0">
                <a:latin typeface="Courier New" pitchFamily="49" charset="0"/>
                <a:cs typeface="Courier New" pitchFamily="49" charset="0"/>
              </a:rPr>
              <a:t>move</a:t>
            </a:r>
            <a:r>
              <a:rPr lang="it-IT" sz="17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17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1700" dirty="0" smtClean="0">
                <a:latin typeface="Courier New" pitchFamily="49" charset="0"/>
                <a:cs typeface="Courier New" pitchFamily="49" charset="0"/>
              </a:rPr>
              <a:t> x, </a:t>
            </a:r>
            <a:r>
              <a:rPr lang="it-IT" sz="17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1700" dirty="0" smtClean="0">
                <a:latin typeface="Courier New" pitchFamily="49" charset="0"/>
                <a:cs typeface="Courier New" pitchFamily="49" charset="0"/>
              </a:rPr>
              <a:t> y);</a:t>
            </a:r>
          </a:p>
          <a:p>
            <a:pPr>
              <a:lnSpc>
                <a:spcPct val="90000"/>
              </a:lnSpc>
              <a:buNone/>
            </a:pPr>
            <a:r>
              <a:rPr lang="it-IT" sz="1700" dirty="0" smtClean="0">
                <a:latin typeface="Courier New" pitchFamily="49" charset="0"/>
                <a:cs typeface="Courier New" pitchFamily="49" charset="0"/>
              </a:rPr>
              <a:t>} </a:t>
            </a:r>
          </a:p>
          <a:p>
            <a:pPr>
              <a:lnSpc>
                <a:spcPct val="90000"/>
              </a:lnSpc>
              <a:buNone/>
            </a:pPr>
            <a:endParaRPr lang="it-IT" sz="17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L’interfaccia </a:t>
            </a:r>
            <a:r>
              <a:rPr lang="it-IT" sz="2800" dirty="0" smtClean="0">
                <a:latin typeface="Courier New" pitchFamily="49" charset="0"/>
                <a:cs typeface="Courier New" pitchFamily="49" charset="0"/>
              </a:rPr>
              <a:t>Figure</a:t>
            </a:r>
            <a:endParaRPr lang="it-IT" sz="28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 vert="horz">
            <a:normAutofit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it-IT" sz="17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it-IT" sz="1700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it-IT" sz="17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700" dirty="0" err="1" smtClean="0">
                <a:latin typeface="Courier New" pitchFamily="49" charset="0"/>
                <a:cs typeface="Courier New" pitchFamily="49" charset="0"/>
              </a:rPr>
              <a:t>Circle</a:t>
            </a:r>
            <a:r>
              <a:rPr lang="it-IT" sz="17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700" dirty="0" err="1" smtClean="0">
                <a:latin typeface="Courier New" pitchFamily="49" charset="0"/>
                <a:cs typeface="Courier New" pitchFamily="49" charset="0"/>
              </a:rPr>
              <a:t>implements</a:t>
            </a:r>
            <a:r>
              <a:rPr lang="it-IT" sz="1700" dirty="0" smtClean="0">
                <a:latin typeface="Courier New" pitchFamily="49" charset="0"/>
                <a:cs typeface="Courier New" pitchFamily="49" charset="0"/>
              </a:rPr>
              <a:t> Figure {</a:t>
            </a:r>
          </a:p>
          <a:p>
            <a:pPr>
              <a:lnSpc>
                <a:spcPct val="90000"/>
              </a:lnSpc>
              <a:buNone/>
            </a:pPr>
            <a:r>
              <a:rPr lang="it-IT" sz="1700" dirty="0" smtClean="0">
                <a:latin typeface="Courier New" pitchFamily="49" charset="0"/>
                <a:cs typeface="Courier New" pitchFamily="49" charset="0"/>
              </a:rPr>
              <a:t>	// dichiarazione di campi</a:t>
            </a:r>
          </a:p>
          <a:p>
            <a:pPr>
              <a:lnSpc>
                <a:spcPct val="90000"/>
              </a:lnSpc>
              <a:buNone/>
            </a:pPr>
            <a:r>
              <a:rPr lang="it-IT" sz="1700" dirty="0" smtClean="0">
                <a:latin typeface="Courier New" pitchFamily="49" charset="0"/>
                <a:cs typeface="Courier New" pitchFamily="49" charset="0"/>
              </a:rPr>
              <a:t>	private </a:t>
            </a:r>
            <a:r>
              <a:rPr lang="it-IT" sz="17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17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700" dirty="0" err="1" smtClean="0">
                <a:latin typeface="Courier New" pitchFamily="49" charset="0"/>
                <a:cs typeface="Courier New" pitchFamily="49" charset="0"/>
              </a:rPr>
              <a:t>xCoord</a:t>
            </a:r>
            <a:r>
              <a:rPr lang="it-IT" sz="17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it-IT" sz="1700" dirty="0" err="1" smtClean="0">
                <a:latin typeface="Courier New" pitchFamily="49" charset="0"/>
                <a:cs typeface="Courier New" pitchFamily="49" charset="0"/>
              </a:rPr>
              <a:t>yCoord</a:t>
            </a:r>
            <a:r>
              <a:rPr lang="it-IT" sz="17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it-IT" sz="1700" dirty="0" err="1" smtClean="0">
                <a:latin typeface="Courier New" pitchFamily="49" charset="0"/>
                <a:cs typeface="Courier New" pitchFamily="49" charset="0"/>
              </a:rPr>
              <a:t>radius</a:t>
            </a:r>
            <a:r>
              <a:rPr lang="it-IT" sz="17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None/>
            </a:pPr>
            <a:endParaRPr lang="it-IT" sz="17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it-IT" sz="1700" dirty="0" smtClean="0">
                <a:latin typeface="Courier New" pitchFamily="49" charset="0"/>
                <a:cs typeface="Courier New" pitchFamily="49" charset="0"/>
              </a:rPr>
              <a:t>	// costruttori che inizializzano x,y, e il raggio</a:t>
            </a:r>
          </a:p>
          <a:p>
            <a:pPr>
              <a:lnSpc>
                <a:spcPct val="90000"/>
              </a:lnSpc>
              <a:buNone/>
            </a:pPr>
            <a:r>
              <a:rPr lang="it-IT" sz="1700" dirty="0" smtClean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>
              <a:lnSpc>
                <a:spcPct val="90000"/>
              </a:lnSpc>
              <a:buNone/>
            </a:pPr>
            <a:r>
              <a:rPr lang="it-IT" sz="1700" dirty="0" smtClean="0">
                <a:latin typeface="Courier New" pitchFamily="49" charset="0"/>
                <a:cs typeface="Courier New" pitchFamily="49" charset="0"/>
              </a:rPr>
              <a:t>	/** (commenti </a:t>
            </a:r>
            <a:r>
              <a:rPr lang="it-IT" sz="1700" dirty="0" err="1" smtClean="0">
                <a:latin typeface="Courier New" pitchFamily="49" charset="0"/>
                <a:cs typeface="Courier New" pitchFamily="49" charset="0"/>
              </a:rPr>
              <a:t>javadoc</a:t>
            </a:r>
            <a:r>
              <a:rPr lang="it-IT" sz="17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lnSpc>
                <a:spcPct val="90000"/>
              </a:lnSpc>
              <a:buNone/>
            </a:pPr>
            <a:r>
              <a:rPr lang="it-IT" sz="1700" dirty="0" smtClean="0">
                <a:latin typeface="Courier New" pitchFamily="49" charset="0"/>
                <a:cs typeface="Courier New" pitchFamily="49" charset="0"/>
              </a:rPr>
              <a:t>	*/	</a:t>
            </a:r>
          </a:p>
          <a:p>
            <a:pPr>
              <a:lnSpc>
                <a:spcPct val="90000"/>
              </a:lnSpc>
              <a:buNone/>
            </a:pPr>
            <a:r>
              <a:rPr lang="it-IT" sz="1700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it-IT" sz="17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it-IT" sz="17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700" dirty="0" err="1" smtClean="0">
                <a:latin typeface="Courier New" pitchFamily="49" charset="0"/>
                <a:cs typeface="Courier New" pitchFamily="49" charset="0"/>
              </a:rPr>
              <a:t>draw</a:t>
            </a:r>
            <a:r>
              <a:rPr lang="it-IT" sz="17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17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1700" dirty="0" smtClean="0">
                <a:latin typeface="Courier New" pitchFamily="49" charset="0"/>
                <a:cs typeface="Courier New" pitchFamily="49" charset="0"/>
              </a:rPr>
              <a:t> x, </a:t>
            </a:r>
            <a:r>
              <a:rPr lang="it-IT" sz="17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1700" dirty="0" smtClean="0">
                <a:latin typeface="Courier New" pitchFamily="49" charset="0"/>
                <a:cs typeface="Courier New" pitchFamily="49" charset="0"/>
              </a:rPr>
              <a:t> y){</a:t>
            </a:r>
          </a:p>
          <a:p>
            <a:pPr>
              <a:lnSpc>
                <a:spcPct val="90000"/>
              </a:lnSpc>
              <a:buNone/>
            </a:pPr>
            <a:r>
              <a:rPr lang="it-IT" sz="1700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it-IT" sz="1700" dirty="0" err="1" smtClean="0">
                <a:latin typeface="Courier New" pitchFamily="49" charset="0"/>
                <a:cs typeface="Courier New" pitchFamily="49" charset="0"/>
              </a:rPr>
              <a:t>xCoord=x</a:t>
            </a:r>
            <a:r>
              <a:rPr lang="it-IT" sz="17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it-IT" sz="1700" dirty="0" err="1" smtClean="0">
                <a:latin typeface="Courier New" pitchFamily="49" charset="0"/>
                <a:cs typeface="Courier New" pitchFamily="49" charset="0"/>
              </a:rPr>
              <a:t>yCoord=y</a:t>
            </a:r>
            <a:r>
              <a:rPr lang="it-IT" sz="17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90000"/>
              </a:lnSpc>
              <a:buNone/>
            </a:pPr>
            <a:r>
              <a:rPr lang="it-IT" sz="1700" dirty="0" smtClean="0">
                <a:latin typeface="Courier New" pitchFamily="49" charset="0"/>
                <a:cs typeface="Courier New" pitchFamily="49" charset="0"/>
              </a:rPr>
              <a:t>		// … disegna il cerchio</a:t>
            </a:r>
          </a:p>
          <a:p>
            <a:pPr>
              <a:lnSpc>
                <a:spcPct val="90000"/>
              </a:lnSpc>
              <a:buNone/>
            </a:pPr>
            <a:r>
              <a:rPr lang="it-IT" sz="17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lnSpc>
                <a:spcPct val="90000"/>
              </a:lnSpc>
              <a:buNone/>
            </a:pPr>
            <a:r>
              <a:rPr lang="it-IT" sz="1700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it-IT" sz="17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it-IT" sz="17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700" dirty="0" err="1" smtClean="0">
                <a:latin typeface="Courier New" pitchFamily="49" charset="0"/>
                <a:cs typeface="Courier New" pitchFamily="49" charset="0"/>
              </a:rPr>
              <a:t>move</a:t>
            </a:r>
            <a:r>
              <a:rPr lang="it-IT" sz="17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17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1700" dirty="0" smtClean="0">
                <a:latin typeface="Courier New" pitchFamily="49" charset="0"/>
                <a:cs typeface="Courier New" pitchFamily="49" charset="0"/>
              </a:rPr>
              <a:t> x, </a:t>
            </a:r>
            <a:r>
              <a:rPr lang="it-IT" sz="17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1700" dirty="0" smtClean="0">
                <a:latin typeface="Courier New" pitchFamily="49" charset="0"/>
                <a:cs typeface="Courier New" pitchFamily="49" charset="0"/>
              </a:rPr>
              <a:t> y){</a:t>
            </a:r>
          </a:p>
          <a:p>
            <a:pPr>
              <a:lnSpc>
                <a:spcPct val="90000"/>
              </a:lnSpc>
              <a:buNone/>
            </a:pPr>
            <a:r>
              <a:rPr lang="it-IT" sz="1700" dirty="0" smtClean="0">
                <a:latin typeface="Courier New" pitchFamily="49" charset="0"/>
                <a:cs typeface="Courier New" pitchFamily="49" charset="0"/>
              </a:rPr>
              <a:t>		// … definizione del metodo </a:t>
            </a:r>
            <a:r>
              <a:rPr lang="it-IT" sz="1700" dirty="0" err="1" smtClean="0">
                <a:latin typeface="Courier New" pitchFamily="49" charset="0"/>
                <a:cs typeface="Courier New" pitchFamily="49" charset="0"/>
              </a:rPr>
              <a:t>move</a:t>
            </a:r>
            <a:endParaRPr lang="it-IT" sz="17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r>
              <a:rPr lang="it-IT" sz="17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lnSpc>
                <a:spcPct val="90000"/>
              </a:lnSpc>
              <a:buNone/>
            </a:pPr>
            <a:r>
              <a:rPr lang="it-IT" sz="1700" dirty="0" smtClean="0">
                <a:latin typeface="Courier New" pitchFamily="49" charset="0"/>
                <a:cs typeface="Courier New" pitchFamily="49" charset="0"/>
              </a:rPr>
              <a:t>} // classe </a:t>
            </a:r>
            <a:r>
              <a:rPr lang="it-IT" sz="1700" dirty="0" err="1" smtClean="0">
                <a:latin typeface="Courier New" pitchFamily="49" charset="0"/>
                <a:cs typeface="Courier New" pitchFamily="49" charset="0"/>
              </a:rPr>
              <a:t>Circle</a:t>
            </a:r>
            <a:endParaRPr lang="it-IT" sz="17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buNone/>
            </a:pPr>
            <a:endParaRPr lang="it-IT" sz="17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L’interfaccia </a:t>
            </a:r>
            <a:r>
              <a:rPr lang="it-IT" sz="2800" dirty="0" smtClean="0">
                <a:latin typeface="Courier New" pitchFamily="49" charset="0"/>
                <a:cs typeface="Courier New" pitchFamily="49" charset="0"/>
              </a:rPr>
              <a:t>Figure</a:t>
            </a:r>
            <a:endParaRPr lang="it-IT" sz="28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In Java non esiste la cosiddetta “ereditarietà multipla” (come in C++).</a:t>
            </a:r>
          </a:p>
          <a:p>
            <a:r>
              <a:rPr lang="it-IT" dirty="0" smtClean="0"/>
              <a:t>Questa permette ad una classe di estendere più classi contemporaneamente.</a:t>
            </a:r>
          </a:p>
          <a:p>
            <a:r>
              <a:rPr lang="it-IT" dirty="0" smtClean="0"/>
              <a:t>In pratica </a:t>
            </a:r>
            <a:r>
              <a:rPr lang="it-IT" u="sng" dirty="0" smtClean="0"/>
              <a:t>non è possibile </a:t>
            </a:r>
            <a:r>
              <a:rPr lang="it-IT" dirty="0" smtClean="0"/>
              <a:t>scrivere:</a:t>
            </a:r>
          </a:p>
          <a:p>
            <a:pPr lvl="1"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Idrovolante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extends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Nave,Aereo {</a:t>
            </a:r>
          </a:p>
          <a:p>
            <a:pPr lvl="1"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	. . .</a:t>
            </a:r>
          </a:p>
          <a:p>
            <a:pPr lvl="1"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	}</a:t>
            </a:r>
            <a:endParaRPr lang="it-IT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600" dirty="0" smtClean="0"/>
              <a:t>Ereditarietà multipla ed interfacce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600" dirty="0" smtClean="0"/>
              <a:t>L'ereditarietà multipla può essere causa di ambiguità.  </a:t>
            </a:r>
          </a:p>
          <a:p>
            <a:r>
              <a:rPr lang="it-IT" sz="2600" dirty="0" smtClean="0"/>
              <a:t>Ad esempio se due classi B e C ereditano dalla classe A e la classe D eredita sia da B che da C, se un metodo in D chiama un metodo definito in A, da quale classe viene ereditato?</a:t>
            </a:r>
          </a:p>
          <a:p>
            <a:endParaRPr lang="it-IT" sz="2600" dirty="0" smtClean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Ereditarietà multipla ed interfacce</a:t>
            </a:r>
          </a:p>
        </p:txBody>
      </p:sp>
      <p:sp>
        <p:nvSpPr>
          <p:cNvPr id="6" name="Rettangolo 5"/>
          <p:cNvSpPr/>
          <p:nvPr/>
        </p:nvSpPr>
        <p:spPr>
          <a:xfrm>
            <a:off x="2555776" y="4941168"/>
            <a:ext cx="136815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B</a:t>
            </a:r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3995936" y="4149080"/>
            <a:ext cx="136815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A</a:t>
            </a:r>
            <a:endParaRPr lang="it-IT" dirty="0"/>
          </a:p>
        </p:txBody>
      </p:sp>
      <p:sp>
        <p:nvSpPr>
          <p:cNvPr id="8" name="Rettangolo 7"/>
          <p:cNvSpPr/>
          <p:nvPr/>
        </p:nvSpPr>
        <p:spPr>
          <a:xfrm>
            <a:off x="3995936" y="5733256"/>
            <a:ext cx="1368152" cy="50405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D</a:t>
            </a:r>
            <a:endParaRPr lang="it-IT" dirty="0"/>
          </a:p>
        </p:txBody>
      </p:sp>
      <p:sp>
        <p:nvSpPr>
          <p:cNvPr id="9" name="Rettangolo 8"/>
          <p:cNvSpPr/>
          <p:nvPr/>
        </p:nvSpPr>
        <p:spPr>
          <a:xfrm>
            <a:off x="5364088" y="4941168"/>
            <a:ext cx="136815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</a:t>
            </a:r>
            <a:endParaRPr lang="it-IT" dirty="0"/>
          </a:p>
        </p:txBody>
      </p:sp>
      <p:cxnSp>
        <p:nvCxnSpPr>
          <p:cNvPr id="12" name="Connettore 2 11"/>
          <p:cNvCxnSpPr>
            <a:stCxn id="6" idx="0"/>
          </p:cNvCxnSpPr>
          <p:nvPr/>
        </p:nvCxnSpPr>
        <p:spPr>
          <a:xfrm rot="5400000" flipH="1" flipV="1">
            <a:off x="3491880" y="4401108"/>
            <a:ext cx="288032" cy="792088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/>
          <p:cNvCxnSpPr>
            <a:stCxn id="9" idx="0"/>
          </p:cNvCxnSpPr>
          <p:nvPr/>
        </p:nvCxnSpPr>
        <p:spPr>
          <a:xfrm rot="16200000" flipV="1">
            <a:off x="5562110" y="4455114"/>
            <a:ext cx="288032" cy="684076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/>
          <p:cNvCxnSpPr>
            <a:endCxn id="9" idx="2"/>
          </p:cNvCxnSpPr>
          <p:nvPr/>
        </p:nvCxnSpPr>
        <p:spPr>
          <a:xfrm flipV="1">
            <a:off x="4644008" y="5445224"/>
            <a:ext cx="1404156" cy="288032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/>
          <p:cNvCxnSpPr>
            <a:stCxn id="8" idx="0"/>
            <a:endCxn id="6" idx="2"/>
          </p:cNvCxnSpPr>
          <p:nvPr/>
        </p:nvCxnSpPr>
        <p:spPr>
          <a:xfrm rot="16200000" flipV="1">
            <a:off x="3815916" y="4869160"/>
            <a:ext cx="288032" cy="144016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imbolo &quot;divieto&quot; 13"/>
          <p:cNvSpPr/>
          <p:nvPr/>
        </p:nvSpPr>
        <p:spPr>
          <a:xfrm>
            <a:off x="4139952" y="5445224"/>
            <a:ext cx="1080120" cy="1080120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Ad uno stesso problema algoritmico possono corrispondere diverse soluzioni algoritmiche caratterizzate da prestazioni differenti</a:t>
            </a:r>
            <a:endParaRPr lang="it-IT" sz="2600" dirty="0" smtClean="0">
              <a:latin typeface="+mj-lt"/>
            </a:endParaRPr>
          </a:p>
          <a:p>
            <a:r>
              <a:rPr lang="it-IT" dirty="0" smtClean="0"/>
              <a:t>In un progetto </a:t>
            </a:r>
            <a:r>
              <a:rPr lang="it-IT" dirty="0" err="1" smtClean="0"/>
              <a:t>sw</a:t>
            </a:r>
            <a:r>
              <a:rPr lang="it-IT" dirty="0" smtClean="0"/>
              <a:t> vorremmo potere utilizzare una qualunque implementazione a “scatola chiusa” e in modo interscambiabile, senza dovere modificare l’interfaccia verso l’applicazione chiamante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 interfacce</a:t>
            </a:r>
            <a:endParaRPr lang="it-IT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600" dirty="0" smtClean="0"/>
              <a:t>Tale ambiguità prende il nome di </a:t>
            </a:r>
            <a:r>
              <a:rPr lang="it-IT" sz="2600" b="1" dirty="0" smtClean="0"/>
              <a:t>problema del diamante,</a:t>
            </a:r>
            <a:r>
              <a:rPr lang="it-IT" sz="2600" dirty="0" smtClean="0"/>
              <a:t> a causa della forma del diagramma di ereditarietà delle classi, simile ad un diamante.</a:t>
            </a:r>
          </a:p>
          <a:p>
            <a:r>
              <a:rPr lang="it-IT" sz="2400" dirty="0" smtClean="0"/>
              <a:t>In Java per risolvere questo inconveniente si è adottato questo compromesso: una classe può ereditare le </a:t>
            </a:r>
            <a:r>
              <a:rPr lang="it-IT" sz="2400" b="1" dirty="0" smtClean="0"/>
              <a:t>interfacce</a:t>
            </a:r>
            <a:r>
              <a:rPr lang="it-IT" sz="2400" dirty="0" smtClean="0"/>
              <a:t> da più di una classe base - cioè esporre all'esterno gli stessi metodi delle interfacce delle classi base - ma può ereditare i dati ed i metodi effettivi da una sola classe base.</a:t>
            </a:r>
            <a:endParaRPr lang="it-IT" sz="2600" dirty="0" smtClean="0"/>
          </a:p>
          <a:p>
            <a:endParaRPr lang="it-IT" sz="2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Ereditarietà multipla ed interfacce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In altre parole la differenza tra l’</a:t>
            </a:r>
            <a:r>
              <a:rPr lang="it-IT" sz="2400" b="1" dirty="0" smtClean="0"/>
              <a:t>implementare </a:t>
            </a:r>
            <a:r>
              <a:rPr lang="it-IT" sz="2400" dirty="0" smtClean="0"/>
              <a:t>un’interfaccia ed </a:t>
            </a:r>
            <a:r>
              <a:rPr lang="it-IT" sz="2400" b="1" dirty="0" smtClean="0"/>
              <a:t>estenderla</a:t>
            </a:r>
            <a:r>
              <a:rPr lang="it-IT" sz="2400" dirty="0" smtClean="0"/>
              <a:t> consiste nel fatto che, mentre possiamo estendere una sola classe alla volta, possiamo invece implementare infinite interfacce, simulando di fatto l’ereditarietà multipla, ma senza i suoi effetti collaterali negativi.</a:t>
            </a:r>
            <a:endParaRPr lang="it-IT" sz="2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Ereditarietà multipla ed interfacce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Il vantaggio che offrono sia le classi astratte che le interfacce, risiede nel fatto che esse possono “obbligare” le sottoclassi ad implementare dei </a:t>
            </a:r>
            <a:r>
              <a:rPr lang="it-IT" b="1" dirty="0" smtClean="0"/>
              <a:t>comportamenti</a:t>
            </a:r>
            <a:endParaRPr lang="it-IT" dirty="0" smtClean="0"/>
          </a:p>
          <a:p>
            <a:r>
              <a:rPr lang="it-IT" dirty="0" smtClean="0"/>
              <a:t>Una classe che eredita un metodo astratto infatti, deve fare </a:t>
            </a:r>
            <a:r>
              <a:rPr lang="it-IT" dirty="0" err="1" smtClean="0"/>
              <a:t>override</a:t>
            </a:r>
            <a:r>
              <a:rPr lang="it-IT" dirty="0" smtClean="0"/>
              <a:t> del metodo ereditato oppure essere dichiarata astratta.</a:t>
            </a:r>
          </a:p>
          <a:p>
            <a:r>
              <a:rPr lang="it-IT" dirty="0" smtClean="0"/>
              <a:t>Dal punto di vista della progettazione quindi, questi strumenti supportano l’astrazione dei dati.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dirty="0" smtClean="0"/>
              <a:t>Classi astratte vs Interfacce</a:t>
            </a:r>
            <a:endParaRPr lang="it-IT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Una evidente differenza pratica è che possiamo simulare l’ereditarietà multipla solo con l’utilizzo di interfacce. Infatti, è possibile estendere una sola classe alla volta, ma implementare più interfacce.</a:t>
            </a:r>
          </a:p>
          <a:p>
            <a:r>
              <a:rPr lang="it-IT" dirty="0" smtClean="0"/>
              <a:t>Tecnicamente la differenza più evidente è che un’interfaccia non può dichiarare né variabili ne metodi concreti, ma solo costanti statiche e pubbliche e metodi astratti.</a:t>
            </a:r>
          </a:p>
          <a:p>
            <a:r>
              <a:rPr lang="it-IT" dirty="0" smtClean="0"/>
              <a:t>È invece possibile dichiarare in maniera concreta un’intera classe astratta (senza metodi astratti). In quel caso il dichiararla astratta implica comunque che non possa essere istanziata.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it-IT" sz="2800" dirty="0" smtClean="0"/>
              <a:t>Classi astratte vs Interfacce</a:t>
            </a:r>
            <a:endParaRPr lang="it-IT"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Quindi una classe astratta solitamente non è altro che un’astrazione, che è troppo generica per essere istanziata nel contesto in cui si dichiara. </a:t>
            </a:r>
          </a:p>
          <a:p>
            <a:r>
              <a:rPr lang="it-IT" dirty="0" smtClean="0"/>
              <a:t>Un’interfaccia invece, solitamente non è una vera astrazione troppo generica per il contesto, ma semmai un’“astrazione comportamentale”, che non ha senso istanziare in un certo contesto.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it-IT" sz="2800" dirty="0" smtClean="0"/>
              <a:t>Classi astratte vs Interfacce</a:t>
            </a:r>
            <a:endParaRPr lang="it-IT" sz="28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Le classi astratte pure definiscono un legame più forte con la classe derivata poiché ne rappresentano il tipo base definendone il comportamento comune</a:t>
            </a:r>
          </a:p>
          <a:p>
            <a:r>
              <a:rPr lang="it-IT" dirty="0" smtClean="0"/>
              <a:t>Le interfacce possono invece essere usate per definire un modello generico, che implementa un comportamento </a:t>
            </a:r>
            <a:r>
              <a:rPr lang="it-IT" b="1" dirty="0" smtClean="0"/>
              <a:t>comune a classi di vario genere e natura</a:t>
            </a:r>
            <a:endParaRPr lang="it-IT" b="1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Classi astratte vs Interfacce</a:t>
            </a:r>
            <a:endParaRPr lang="it-IT" sz="28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it-IT" sz="1600" b="1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it-IT" sz="1600" b="1" dirty="0" smtClean="0">
                <a:latin typeface="Courier New" pitchFamily="49" charset="0"/>
                <a:cs typeface="Courier New" pitchFamily="49" charset="0"/>
              </a:rPr>
              <a:t> Veicolo 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	 	public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accelera() { ... }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		public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decelera() { ... }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it-IT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it-IT" sz="1600" b="1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it-IT" sz="1600" b="1" dirty="0" smtClean="0">
                <a:latin typeface="Courier New" pitchFamily="49" charset="0"/>
                <a:cs typeface="Courier New" pitchFamily="49" charset="0"/>
              </a:rPr>
              <a:t> Aereo </a:t>
            </a:r>
            <a:r>
              <a:rPr lang="it-IT" sz="1600" b="1" dirty="0" err="1" smtClean="0">
                <a:latin typeface="Courier New" pitchFamily="49" charset="0"/>
                <a:cs typeface="Courier New" pitchFamily="49" charset="0"/>
              </a:rPr>
              <a:t>extends</a:t>
            </a:r>
            <a:r>
              <a:rPr lang="it-IT" sz="1600" b="1" dirty="0" smtClean="0">
                <a:latin typeface="Courier New" pitchFamily="49" charset="0"/>
                <a:cs typeface="Courier New" pitchFamily="49" charset="0"/>
              </a:rPr>
              <a:t> Veicolo 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		public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decolla() { ... }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		public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atterra() { ... }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		public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accelera() {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			//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override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del metodo ereditato ... }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		public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decelera() {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			//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override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del metodo ereditato ... }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		...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L’interfaccia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Volante</a:t>
            </a:r>
            <a:endParaRPr lang="it-IT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it-IT" sz="1600" b="1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it-IT" sz="1600" b="1" dirty="0" smtClean="0">
                <a:latin typeface="Courier New" pitchFamily="49" charset="0"/>
                <a:cs typeface="Courier New" pitchFamily="49" charset="0"/>
              </a:rPr>
              <a:t> Automobile </a:t>
            </a:r>
            <a:r>
              <a:rPr lang="it-IT" sz="1600" b="1" dirty="0" err="1" smtClean="0">
                <a:latin typeface="Courier New" pitchFamily="49" charset="0"/>
                <a:cs typeface="Courier New" pitchFamily="49" charset="0"/>
              </a:rPr>
              <a:t>extends</a:t>
            </a:r>
            <a:r>
              <a:rPr lang="it-IT" sz="1600" b="1" dirty="0" smtClean="0">
                <a:latin typeface="Courier New" pitchFamily="49" charset="0"/>
                <a:cs typeface="Courier New" pitchFamily="49" charset="0"/>
              </a:rPr>
              <a:t> Veicolo 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accelera() { //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override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del metodo ereditato ...}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decelera() { //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override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del metodo ereditato ...}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innestaRetromarcia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() { ... }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	...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it-IT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it-IT" sz="1600" b="1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it-IT" sz="1600" b="1" dirty="0" smtClean="0">
                <a:latin typeface="Courier New" pitchFamily="49" charset="0"/>
                <a:cs typeface="Courier New" pitchFamily="49" charset="0"/>
              </a:rPr>
              <a:t> Nave </a:t>
            </a:r>
            <a:r>
              <a:rPr lang="it-IT" sz="1600" b="1" dirty="0" err="1" smtClean="0">
                <a:latin typeface="Courier New" pitchFamily="49" charset="0"/>
                <a:cs typeface="Courier New" pitchFamily="49" charset="0"/>
              </a:rPr>
              <a:t>extends</a:t>
            </a:r>
            <a:r>
              <a:rPr lang="it-IT" sz="1600" b="1" dirty="0" smtClean="0">
                <a:latin typeface="Courier New" pitchFamily="49" charset="0"/>
                <a:cs typeface="Courier New" pitchFamily="49" charset="0"/>
              </a:rPr>
              <a:t> Veicolo 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accelera() { //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override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del metodo ereditato ...}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decelera() { //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override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del metodo ereditato ...}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gettaAncora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() { ... }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...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it-IT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smtClean="0"/>
              <a:t>L’interfaccia </a:t>
            </a:r>
            <a:r>
              <a:rPr lang="it-IT" sz="2800" dirty="0" smtClean="0">
                <a:latin typeface="Courier New" pitchFamily="49" charset="0"/>
                <a:cs typeface="Courier New" pitchFamily="49" charset="0"/>
              </a:rPr>
              <a:t>Volante</a:t>
            </a:r>
            <a:endParaRPr lang="it-IT" sz="28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81328"/>
            <a:ext cx="8363272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it-IT" sz="1600" b="1" dirty="0" smtClean="0">
                <a:latin typeface="Courier New" pitchFamily="49" charset="0"/>
                <a:cs typeface="Courier New" pitchFamily="49" charset="0"/>
              </a:rPr>
              <a:t>interface Volante 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atterra();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decolla();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it-IT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600" b="1" dirty="0" smtClean="0">
                <a:latin typeface="Courier New" pitchFamily="49" charset="0"/>
                <a:cs typeface="Courier New" pitchFamily="49" charset="0"/>
              </a:rPr>
              <a:t>Aereo </a:t>
            </a:r>
            <a:r>
              <a:rPr lang="it-IT" sz="1600" b="1" dirty="0" err="1" smtClean="0">
                <a:latin typeface="Courier New" pitchFamily="49" charset="0"/>
                <a:cs typeface="Courier New" pitchFamily="49" charset="0"/>
              </a:rPr>
              <a:t>extends</a:t>
            </a:r>
            <a:r>
              <a:rPr lang="it-IT" sz="1600" b="1" dirty="0" smtClean="0">
                <a:latin typeface="Courier New" pitchFamily="49" charset="0"/>
                <a:cs typeface="Courier New" pitchFamily="49" charset="0"/>
              </a:rPr>
              <a:t> Veicolo </a:t>
            </a:r>
            <a:r>
              <a:rPr lang="it-IT" sz="1600" b="1" dirty="0" err="1" smtClean="0">
                <a:latin typeface="Courier New" pitchFamily="49" charset="0"/>
                <a:cs typeface="Courier New" pitchFamily="49" charset="0"/>
              </a:rPr>
              <a:t>implements</a:t>
            </a:r>
            <a:r>
              <a:rPr lang="it-IT" sz="1600" b="1" dirty="0" smtClean="0">
                <a:latin typeface="Courier New" pitchFamily="49" charset="0"/>
                <a:cs typeface="Courier New" pitchFamily="49" charset="0"/>
              </a:rPr>
              <a:t> Volante 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atterra() { //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override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del metodo di Volante ... }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decolla() { //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override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del metodo di Volante ... }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accelera(){ //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override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del metodo di Veicolo ... }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decelera(){ //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override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del metodo di Veicolo ... }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smtClean="0"/>
              <a:t>L’interfaccia </a:t>
            </a:r>
            <a:r>
              <a:rPr lang="it-IT" sz="2800" dirty="0" smtClean="0">
                <a:latin typeface="Courier New" pitchFamily="49" charset="0"/>
                <a:cs typeface="Courier New" pitchFamily="49" charset="0"/>
              </a:rPr>
              <a:t>Volante</a:t>
            </a:r>
            <a:endParaRPr lang="it-IT" sz="28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>
          <a:xfrm>
            <a:off x="457200" y="1481328"/>
            <a:ext cx="8363272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t-IT" sz="2400" dirty="0" smtClean="0"/>
              <a:t>Qual è il vantaggio di tale scelta?</a:t>
            </a:r>
          </a:p>
          <a:p>
            <a:r>
              <a:rPr lang="it-IT" sz="2400" dirty="0" smtClean="0"/>
              <a:t>Ovvia risposta: possibilità di utilizzo del polimorfismo. Infatti, sarà legale scrivere</a:t>
            </a:r>
          </a:p>
          <a:p>
            <a:pPr algn="ctr">
              <a:buNone/>
            </a:pP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Volante 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volante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Aereo();</a:t>
            </a:r>
          </a:p>
          <a:p>
            <a:r>
              <a:rPr lang="it-IT" sz="2400" dirty="0" smtClean="0"/>
              <a:t>oltre ovviamente a</a:t>
            </a:r>
          </a:p>
          <a:p>
            <a:pPr algn="ctr">
              <a:buNone/>
            </a:pP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Veicolo 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veicolo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it-IT" sz="2400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it-IT" sz="2400" dirty="0" smtClean="0">
                <a:latin typeface="Courier New" pitchFamily="49" charset="0"/>
                <a:cs typeface="Courier New" pitchFamily="49" charset="0"/>
              </a:rPr>
              <a:t> Aereo();</a:t>
            </a:r>
          </a:p>
          <a:p>
            <a:r>
              <a:rPr lang="it-IT" sz="2400" dirty="0" smtClean="0"/>
              <a:t>e quindi si potrebbero sfruttare parametri polimorfi, collezioni eterogenee e invocazioni di metodi virtuali, in situazioni diverse.</a:t>
            </a:r>
          </a:p>
          <a:p>
            <a:r>
              <a:rPr lang="it-IT" sz="2400" dirty="0" smtClean="0"/>
              <a:t>Potremmo anche fare implementare alla classe Aereo altre </a:t>
            </a:r>
            <a:r>
              <a:rPr lang="it-IT" sz="2400" dirty="0" err="1" smtClean="0"/>
              <a:t>interfacce…</a:t>
            </a:r>
            <a:endParaRPr lang="it-IT" sz="2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t-IT" sz="2800" dirty="0" smtClean="0"/>
              <a:t>L’interfaccia </a:t>
            </a:r>
            <a:r>
              <a:rPr lang="it-IT" sz="2800" dirty="0" smtClean="0">
                <a:latin typeface="Courier New" pitchFamily="49" charset="0"/>
                <a:cs typeface="Courier New" pitchFamily="49" charset="0"/>
              </a:rPr>
              <a:t>Volante</a:t>
            </a:r>
            <a:endParaRPr lang="it-IT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600" dirty="0" err="1" smtClean="0">
                <a:latin typeface="Courier New" pitchFamily="49" charset="0"/>
                <a:cs typeface="Courier New" pitchFamily="49" charset="0"/>
              </a:rPr>
              <a:t>verificaDupList</a:t>
            </a:r>
            <a:r>
              <a:rPr lang="it-IT" sz="26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it-IT" sz="2600" dirty="0" err="1" smtClean="0">
                <a:latin typeface="Courier New" pitchFamily="49" charset="0"/>
                <a:cs typeface="Courier New" pitchFamily="49" charset="0"/>
              </a:rPr>
              <a:t>verificaDupOrdList</a:t>
            </a:r>
            <a:r>
              <a:rPr lang="it-IT" sz="2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600" dirty="0" err="1" smtClean="0">
                <a:latin typeface="Courier New" pitchFamily="49" charset="0"/>
                <a:cs typeface="Courier New" pitchFamily="49" charset="0"/>
              </a:rPr>
              <a:t>verificaDupArray</a:t>
            </a:r>
            <a:r>
              <a:rPr lang="it-IT" sz="2600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it-IT" sz="2600" dirty="0" err="1" smtClean="0">
                <a:latin typeface="Courier New" pitchFamily="49" charset="0"/>
                <a:cs typeface="Courier New" pitchFamily="49" charset="0"/>
              </a:rPr>
              <a:t>verificaDupOrdArray</a:t>
            </a:r>
            <a:r>
              <a:rPr lang="it-IT" sz="2600" dirty="0" smtClean="0">
                <a:cs typeface="Courier New" pitchFamily="49" charset="0"/>
              </a:rPr>
              <a:t> hanno stesso parametro e stesso tipo restituito, ma nomi diversi: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it-IT" sz="26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it-IT" sz="2600" dirty="0" err="1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it-IT" sz="2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6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it-IT" sz="2600" dirty="0" smtClean="0">
                <a:latin typeface="Courier New" pitchFamily="49" charset="0"/>
                <a:cs typeface="Courier New" pitchFamily="49" charset="0"/>
              </a:rPr>
              <a:t> &lt;</a:t>
            </a:r>
            <a:r>
              <a:rPr lang="it-IT" sz="2600" dirty="0" err="1" smtClean="0">
                <a:latin typeface="Courier New" pitchFamily="49" charset="0"/>
                <a:cs typeface="Courier New" pitchFamily="49" charset="0"/>
              </a:rPr>
              <a:t>nome_m</a:t>
            </a:r>
            <a:r>
              <a:rPr lang="it-IT" sz="2600" dirty="0" smtClean="0">
                <a:latin typeface="Courier New" pitchFamily="49" charset="0"/>
                <a:cs typeface="Courier New" pitchFamily="49" charset="0"/>
              </a:rPr>
              <a:t>&gt; (</a:t>
            </a:r>
            <a:r>
              <a:rPr lang="it-IT" sz="2600" dirty="0" err="1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it-IT" sz="2600" dirty="0" smtClean="0">
                <a:latin typeface="Courier New" pitchFamily="49" charset="0"/>
                <a:cs typeface="Courier New" pitchFamily="49" charset="0"/>
              </a:rPr>
              <a:t> S)</a:t>
            </a:r>
            <a:endParaRPr lang="it-IT" sz="2600" dirty="0" smtClean="0">
              <a:cs typeface="Courier New" pitchFamily="49" charset="0"/>
            </a:endParaRPr>
          </a:p>
          <a:p>
            <a:r>
              <a:rPr lang="it-IT" sz="2600" dirty="0" smtClean="0">
                <a:cs typeface="Courier New" pitchFamily="49" charset="0"/>
              </a:rPr>
              <a:t>Modificare un progetto </a:t>
            </a:r>
            <a:r>
              <a:rPr lang="it-IT" sz="2600" dirty="0" err="1" smtClean="0">
                <a:cs typeface="Courier New" pitchFamily="49" charset="0"/>
              </a:rPr>
              <a:t>sw</a:t>
            </a:r>
            <a:r>
              <a:rPr lang="it-IT" sz="2600" dirty="0" smtClean="0">
                <a:cs typeface="Courier New" pitchFamily="49" charset="0"/>
              </a:rPr>
              <a:t> per utilizzare una diversa implementazione comporta la sostituzione di ogni occorrenza del nome del metodo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Le interfacce</a:t>
            </a:r>
            <a:endParaRPr lang="it-IT" sz="28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 smtClean="0"/>
              <a:t>Consideriamo la seguente classe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Punto, che </a:t>
            </a:r>
            <a:r>
              <a:rPr lang="it-IT" dirty="0" smtClean="0"/>
              <a:t>serve per memorizzare dei punti di un piano mediante le coordinate x e </a:t>
            </a:r>
            <a:r>
              <a:rPr lang="it-IT" dirty="0" smtClean="0"/>
              <a:t>y:</a:t>
            </a:r>
            <a:endParaRPr lang="it-IT" dirty="0" smtClean="0">
              <a:latin typeface="+mj-lt"/>
            </a:endParaRPr>
          </a:p>
          <a:p>
            <a:pPr>
              <a:buNone/>
            </a:pPr>
            <a:r>
              <a:rPr lang="it-IT" dirty="0" smtClean="0"/>
              <a:t> </a:t>
            </a:r>
          </a:p>
          <a:p>
            <a:pPr>
              <a:buNone/>
            </a:pP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b="1" dirty="0" smtClean="0">
                <a:latin typeface="Courier New" pitchFamily="49" charset="0"/>
                <a:cs typeface="Courier New" pitchFamily="49" charset="0"/>
              </a:rPr>
              <a:t>Punto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it-IT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x;</a:t>
            </a:r>
          </a:p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y;</a:t>
            </a:r>
          </a:p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it-IT" b="1" dirty="0" smtClean="0">
                <a:latin typeface="Courier New" pitchFamily="49" charset="0"/>
                <a:cs typeface="Courier New" pitchFamily="49" charset="0"/>
              </a:rPr>
              <a:t>Punto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x,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y) {</a:t>
            </a:r>
          </a:p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this.x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= x;</a:t>
            </a:r>
          </a:p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this.y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= y;</a:t>
            </a:r>
          </a:p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leggiX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;}</a:t>
            </a:r>
          </a:p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	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leggiY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;}</a:t>
            </a:r>
          </a:p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	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b="1" dirty="0" smtClean="0">
                <a:latin typeface="Courier New" pitchFamily="49" charset="0"/>
                <a:cs typeface="Courier New" pitchFamily="49" charset="0"/>
              </a:rPr>
              <a:t>distanza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(x *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+ y *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>
              <a:buNone/>
            </a:pPr>
            <a:r>
              <a:rPr lang="it-IT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it-IT" dirty="0" smtClean="0"/>
              <a:t> 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L’interfaccia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Ordinabile</a:t>
            </a:r>
            <a:endParaRPr lang="it-IT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Cosa hanno in comune la classe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Punto</a:t>
            </a:r>
            <a:r>
              <a:rPr lang="it-IT" dirty="0" smtClean="0"/>
              <a:t> e la classe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Tempo</a:t>
            </a:r>
            <a:r>
              <a:rPr lang="it-IT" dirty="0" smtClean="0"/>
              <a:t> ?  Gli oggetti </a:t>
            </a:r>
            <a:r>
              <a:rPr lang="it-IT" dirty="0" smtClean="0"/>
              <a:t>di entrambe </a:t>
            </a:r>
            <a:r>
              <a:rPr lang="it-IT" dirty="0" smtClean="0"/>
              <a:t>possono </a:t>
            </a:r>
            <a:r>
              <a:rPr lang="it-IT" dirty="0" smtClean="0"/>
              <a:t>essere ordinati secondo un criterio </a:t>
            </a:r>
            <a:r>
              <a:rPr lang="it-IT" dirty="0" smtClean="0"/>
              <a:t>univoco</a:t>
            </a:r>
          </a:p>
          <a:p>
            <a:r>
              <a:rPr lang="it-IT" dirty="0" smtClean="0"/>
              <a:t>In </a:t>
            </a:r>
            <a:r>
              <a:rPr lang="it-IT" dirty="0" smtClean="0"/>
              <a:t>effetti, si può desiderare di ordinare oggetti di un gran numero di classi, secondo criteri diversi. </a:t>
            </a:r>
            <a:endParaRPr lang="it-IT" dirty="0" smtClean="0"/>
          </a:p>
          <a:p>
            <a:r>
              <a:rPr lang="it-IT" dirty="0" smtClean="0"/>
              <a:t>In un esempio abbiamo visto come usare una classe astratta (classe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VettoreOrdinato</a:t>
            </a:r>
            <a:r>
              <a:rPr lang="it-IT" dirty="0" smtClean="0"/>
              <a:t>) per scrivere un algoritmo utilizzabile per ordinare oggetti di una qualsiasi classe:</a:t>
            </a:r>
          </a:p>
          <a:p>
            <a:pPr lvl="1"/>
            <a:r>
              <a:rPr lang="it-IT" dirty="0" smtClean="0"/>
              <a:t>Con questo approccio è necessario dichiarare una classe specializzata per ogni classe che si intende ordinare, anche se tale classe contiene poco codice </a:t>
            </a:r>
            <a:r>
              <a:rPr lang="it-IT" dirty="0" smtClean="0"/>
              <a:t>(ad es. classe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VettoreTempo</a:t>
            </a:r>
            <a:r>
              <a:rPr lang="it-IT" dirty="0" smtClean="0"/>
              <a:t>) </a:t>
            </a:r>
            <a:endParaRPr lang="it-IT" dirty="0" smtClean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L’interfaccia </a:t>
            </a:r>
            <a:r>
              <a:rPr lang="it-IT" sz="2800" dirty="0" smtClean="0">
                <a:latin typeface="Courier New" pitchFamily="49" charset="0"/>
                <a:cs typeface="Courier New" pitchFamily="49" charset="0"/>
              </a:rPr>
              <a:t>Ordinabile</a:t>
            </a:r>
            <a:endParaRPr lang="it-IT" sz="28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Sarebbe invece molto più comodo dire che una </a:t>
            </a:r>
            <a:r>
              <a:rPr lang="it-IT" dirty="0" smtClean="0"/>
              <a:t>qualsiasi classe è ordinabile se ha un metodo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maggioreDi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dirty="0" smtClean="0"/>
              <a:t>che consenta di confrontare due istanze e di stabilire quale delle due deve precedere </a:t>
            </a:r>
            <a:r>
              <a:rPr lang="it-IT" dirty="0" smtClean="0"/>
              <a:t>l’altra.</a:t>
            </a:r>
          </a:p>
          <a:p>
            <a:r>
              <a:rPr lang="it-IT" dirty="0" smtClean="0"/>
              <a:t>In questo modo delineiamo una </a:t>
            </a:r>
            <a:r>
              <a:rPr lang="it-IT" dirty="0" smtClean="0"/>
              <a:t>specie di classe trasversale che accomuna classi diverse la cui unica caratteristica comune è quella di avere un metodo </a:t>
            </a:r>
            <a:r>
              <a:rPr lang="it-IT" dirty="0" smtClean="0"/>
              <a:t>con </a:t>
            </a:r>
            <a:r>
              <a:rPr lang="it-IT" dirty="0" smtClean="0"/>
              <a:t>la stessa </a:t>
            </a:r>
            <a:r>
              <a:rPr lang="it-IT" dirty="0" smtClean="0"/>
              <a:t>firma.</a:t>
            </a:r>
          </a:p>
          <a:p>
            <a:r>
              <a:rPr lang="it-IT" dirty="0" smtClean="0"/>
              <a:t>Potremmo </a:t>
            </a:r>
            <a:r>
              <a:rPr lang="it-IT" dirty="0" smtClean="0"/>
              <a:t>poi avere una classe che ordina questa classe trasversale, senza la necessità di avere classi specializzate</a:t>
            </a:r>
            <a:r>
              <a:rPr lang="it-IT" dirty="0" smtClean="0"/>
              <a:t>.</a:t>
            </a:r>
            <a:endParaRPr lang="it-IT" dirty="0" smtClean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L’i</a:t>
            </a:r>
            <a:r>
              <a:rPr lang="it-IT" sz="2800" dirty="0" smtClean="0"/>
              <a:t>nterfaccia </a:t>
            </a:r>
            <a:r>
              <a:rPr lang="it-IT" sz="2800" dirty="0" smtClean="0">
                <a:latin typeface="Courier New" pitchFamily="49" charset="0"/>
                <a:cs typeface="Courier New" pitchFamily="49" charset="0"/>
              </a:rPr>
              <a:t>Ordinabile</a:t>
            </a:r>
            <a:endParaRPr lang="it-IT" sz="28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t-IT" dirty="0" smtClean="0"/>
              <a:t>Per </a:t>
            </a:r>
            <a:r>
              <a:rPr lang="it-IT" dirty="0" smtClean="0"/>
              <a:t>esempio: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 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interface Ordinabile 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dirty="0" err="1" smtClean="0">
                <a:latin typeface="Courier New" pitchFamily="49" charset="0"/>
                <a:cs typeface="Courier New" pitchFamily="49" charset="0"/>
              </a:rPr>
              <a:t>maggioreDi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 (Ordinabile o);</a:t>
            </a:r>
          </a:p>
          <a:p>
            <a:pPr>
              <a:buNone/>
            </a:pPr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it-IT" dirty="0" smtClean="0"/>
          </a:p>
          <a:p>
            <a:r>
              <a:rPr lang="it-IT" dirty="0" smtClean="0"/>
              <a:t>Ricorda: </a:t>
            </a:r>
            <a:r>
              <a:rPr lang="it-IT" dirty="0" smtClean="0"/>
              <a:t>non si può creare un’istanza di un’interfaccia con l’istruzione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it-IT" dirty="0" smtClean="0"/>
              <a:t>, visto che sarebbe vuota, per cui quando un oggetto è di un tipo corrispondente a un’interfaccia, significa che appartiene a una classe che </a:t>
            </a:r>
            <a:r>
              <a:rPr lang="it-IT" i="1" dirty="0" smtClean="0"/>
              <a:t>implementa</a:t>
            </a:r>
            <a:r>
              <a:rPr lang="it-IT" dirty="0" smtClean="0"/>
              <a:t> quell’interfaccia.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L’i</a:t>
            </a:r>
            <a:r>
              <a:rPr lang="it-IT" sz="2800" dirty="0" smtClean="0"/>
              <a:t>nterfaccia </a:t>
            </a:r>
            <a:r>
              <a:rPr lang="it-IT" sz="2800" dirty="0" smtClean="0">
                <a:latin typeface="Courier New" pitchFamily="49" charset="0"/>
                <a:cs typeface="Courier New" pitchFamily="49" charset="0"/>
              </a:rPr>
              <a:t>Ordinabile</a:t>
            </a:r>
            <a:endParaRPr lang="it-IT" sz="28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Una classe può </a:t>
            </a:r>
            <a:r>
              <a:rPr lang="it-IT" i="1" dirty="0" smtClean="0"/>
              <a:t>implementare</a:t>
            </a:r>
            <a:r>
              <a:rPr lang="it-IT" dirty="0" smtClean="0"/>
              <a:t> una o più interfacce dichiarandole esplicitamente e implementando i metodi dichiarati nelle interfacce </a:t>
            </a:r>
            <a:r>
              <a:rPr lang="it-IT" dirty="0" smtClean="0"/>
              <a:t>stesse.</a:t>
            </a:r>
          </a:p>
          <a:p>
            <a:r>
              <a:rPr lang="it-IT" dirty="0" smtClean="0"/>
              <a:t>In </a:t>
            </a:r>
            <a:r>
              <a:rPr lang="it-IT" dirty="0" smtClean="0"/>
              <a:t>tal caso, gli oggetti di questa classe saranno riconosciuti anche come oggetti che implementano l’interfaccia. 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L’i</a:t>
            </a:r>
            <a:r>
              <a:rPr lang="it-IT" sz="2800" dirty="0" smtClean="0"/>
              <a:t>nterfaccia </a:t>
            </a:r>
            <a:r>
              <a:rPr lang="it-IT" sz="2800" dirty="0" smtClean="0">
                <a:latin typeface="Courier New" pitchFamily="49" charset="0"/>
                <a:cs typeface="Courier New" pitchFamily="49" charset="0"/>
              </a:rPr>
              <a:t>Ordinabile</a:t>
            </a:r>
            <a:endParaRPr lang="it-IT" sz="28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Punto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b="1" dirty="0" smtClean="0">
                <a:latin typeface="Courier New" pitchFamily="49" charset="0"/>
                <a:cs typeface="Courier New" pitchFamily="49" charset="0"/>
              </a:rPr>
              <a:t>implements </a:t>
            </a:r>
            <a:r>
              <a:rPr lang="en-GB" sz="1600" b="1" dirty="0" err="1" smtClean="0">
                <a:latin typeface="Courier New" pitchFamily="49" charset="0"/>
                <a:cs typeface="Courier New" pitchFamily="49" charset="0"/>
              </a:rPr>
              <a:t>Ordinabile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{</a:t>
            </a:r>
            <a:endParaRPr lang="en-GB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x;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y;</a:t>
            </a:r>
          </a:p>
          <a:p>
            <a:pPr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Punto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y) 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this.x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= x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this.y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= y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; }</a:t>
            </a:r>
            <a:endParaRPr lang="en-GB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leggiX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{ return 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; }</a:t>
            </a:r>
            <a:endParaRPr lang="en-GB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leggiY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{ return 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distanza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	return 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(x * x + y * y);</a:t>
            </a:r>
          </a:p>
          <a:p>
            <a:pPr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 } </a:t>
            </a:r>
          </a:p>
          <a:p>
            <a:pPr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b="1" dirty="0" err="1" smtClean="0">
                <a:latin typeface="Courier New" pitchFamily="49" charset="0"/>
                <a:cs typeface="Courier New" pitchFamily="49" charset="0"/>
              </a:rPr>
              <a:t>maggioreDi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GB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Ordinabile</a:t>
            </a:r>
            <a:r>
              <a:rPr lang="en-GB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o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 // 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criterio d’ordinamento la distanza 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dall’origine</a:t>
            </a:r>
            <a:endParaRPr lang="en-GB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	if 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(o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Punto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       return 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distanza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() &gt; ((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Punto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) o).</a:t>
            </a:r>
            <a:r>
              <a:rPr lang="en-GB" sz="1600" dirty="0" err="1" smtClean="0">
                <a:latin typeface="Courier New" pitchFamily="49" charset="0"/>
                <a:cs typeface="Courier New" pitchFamily="49" charset="0"/>
              </a:rPr>
              <a:t>distanza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	else</a:t>
            </a:r>
            <a:endParaRPr lang="en-GB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       return false;</a:t>
            </a:r>
          </a:p>
          <a:p>
            <a:pPr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>
              <a:buNone/>
            </a:pPr>
            <a:r>
              <a:rPr lang="en-GB" sz="16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GB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L’i</a:t>
            </a:r>
            <a:r>
              <a:rPr lang="it-IT" sz="2800" dirty="0" smtClean="0"/>
              <a:t>nterfaccia </a:t>
            </a:r>
            <a:r>
              <a:rPr lang="it-IT" sz="2800" dirty="0" smtClean="0">
                <a:latin typeface="Courier New" pitchFamily="49" charset="0"/>
                <a:cs typeface="Courier New" pitchFamily="49" charset="0"/>
              </a:rPr>
              <a:t>Ordinabile</a:t>
            </a:r>
            <a:endParaRPr lang="it-IT" sz="28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 vert="horz">
            <a:noAutofit/>
          </a:bodyPr>
          <a:lstStyle/>
          <a:p>
            <a:r>
              <a:rPr lang="it-IT" sz="1800" dirty="0" smtClean="0"/>
              <a:t>Modifichiamo la </a:t>
            </a:r>
            <a:r>
              <a:rPr lang="it-IT" sz="1800" dirty="0" smtClean="0"/>
              <a:t>classe 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VettoreOrdinato</a:t>
            </a:r>
            <a:r>
              <a:rPr lang="it-IT" sz="1800" dirty="0" smtClean="0"/>
              <a:t> vista </a:t>
            </a:r>
            <a:r>
              <a:rPr lang="it-IT" sz="1800" dirty="0" smtClean="0"/>
              <a:t>precedentemente </a:t>
            </a:r>
            <a:r>
              <a:rPr lang="it-IT" sz="1800" dirty="0" smtClean="0"/>
              <a:t>in modo che possa funzionare con le </a:t>
            </a:r>
            <a:r>
              <a:rPr lang="it-IT" sz="1800" dirty="0" smtClean="0"/>
              <a:t>interfacce. </a:t>
            </a:r>
            <a:r>
              <a:rPr lang="it-IT" sz="1800" dirty="0" smtClean="0"/>
              <a:t>Si può notare </a:t>
            </a:r>
            <a:r>
              <a:rPr lang="it-IT" sz="1800" dirty="0" smtClean="0"/>
              <a:t>che </a:t>
            </a:r>
            <a:r>
              <a:rPr lang="it-IT" sz="1800" dirty="0" smtClean="0"/>
              <a:t>dal punto di vista del trattamento, non c’è nessuna differenza tra istanze di classi e istanze di classi che implementano interfacce. </a:t>
            </a:r>
          </a:p>
          <a:p>
            <a:pPr>
              <a:buNone/>
            </a:pPr>
            <a:endParaRPr lang="it-IT" sz="1600" dirty="0" smtClean="0"/>
          </a:p>
          <a:p>
            <a:pPr>
              <a:buNone/>
            </a:pP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VettoreOrdinato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 private </a:t>
            </a:r>
            <a:r>
              <a:rPr lang="it-IT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Ordinabile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vettore[];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 private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maxElementi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 private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curElementi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it-IT" sz="1600" b="1" dirty="0" err="1" smtClean="0">
                <a:latin typeface="Courier New" pitchFamily="49" charset="0"/>
                <a:cs typeface="Courier New" pitchFamily="49" charset="0"/>
              </a:rPr>
              <a:t>VettoreOrdinato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maxElementi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this.maxElementi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maxElementi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	   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vettore 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Ordinabile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maxElementi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	   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curElementi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= 0;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L’i</a:t>
            </a:r>
            <a:r>
              <a:rPr lang="it-IT" sz="2800" dirty="0" smtClean="0"/>
              <a:t>nterfaccia </a:t>
            </a:r>
            <a:r>
              <a:rPr lang="it-IT" sz="2800" dirty="0" smtClean="0">
                <a:latin typeface="Courier New" pitchFamily="49" charset="0"/>
                <a:cs typeface="Courier New" pitchFamily="49" charset="0"/>
              </a:rPr>
              <a:t>Ordinabile</a:t>
            </a:r>
            <a:endParaRPr lang="it-IT" sz="28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 vert="horz">
            <a:noAutofit/>
          </a:bodyPr>
          <a:lstStyle/>
          <a:p>
            <a:pPr>
              <a:buNone/>
            </a:pPr>
            <a:r>
              <a:rPr lang="it-IT" sz="1600" dirty="0" smtClean="0"/>
              <a:t>   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600" b="1" dirty="0" smtClean="0">
                <a:latin typeface="Courier New" pitchFamily="49" charset="0"/>
                <a:cs typeface="Courier New" pitchFamily="49" charset="0"/>
              </a:rPr>
              <a:t>aggiungi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Ordinabile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elemento) {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(elemento !=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&amp;&amp;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curElementi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maxElementi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	      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vettore[curElementi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++] = elemento;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true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    } 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else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false;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 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it-IT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Ordinabile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leggi (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indice) {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(indice &gt;= 0 &amp;&amp; indice &lt;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curElementi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	     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(vettore[indice]);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	else 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it-IT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	 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600" b="1" dirty="0" err="1" smtClean="0">
                <a:latin typeface="Courier New" pitchFamily="49" charset="0"/>
                <a:cs typeface="Courier New" pitchFamily="49" charset="0"/>
              </a:rPr>
              <a:t>maxElementi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() {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maxElementi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; }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600" b="1" dirty="0" smtClean="0">
                <a:latin typeface="Courier New" pitchFamily="49" charset="0"/>
                <a:cs typeface="Courier New" pitchFamily="49" charset="0"/>
              </a:rPr>
              <a:t>elementi 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() {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curElementi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; }</a:t>
            </a:r>
          </a:p>
          <a:p>
            <a:pPr>
              <a:buNone/>
            </a:pPr>
            <a:endParaRPr lang="it-IT" sz="16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L’i</a:t>
            </a:r>
            <a:r>
              <a:rPr lang="it-IT" sz="2800" dirty="0" smtClean="0"/>
              <a:t>nterfaccia </a:t>
            </a:r>
            <a:r>
              <a:rPr lang="it-IT" sz="2800" dirty="0" smtClean="0">
                <a:latin typeface="Courier New" pitchFamily="49" charset="0"/>
                <a:cs typeface="Courier New" pitchFamily="49" charset="0"/>
              </a:rPr>
              <a:t>Ordinabile</a:t>
            </a:r>
            <a:endParaRPr lang="it-IT" sz="28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 vert="horz">
            <a:noAutofit/>
          </a:bodyPr>
          <a:lstStyle/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600" b="1" dirty="0" smtClean="0">
                <a:latin typeface="Courier New" pitchFamily="49" charset="0"/>
                <a:cs typeface="Courier New" pitchFamily="49" charset="0"/>
              </a:rPr>
              <a:t>ordina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() 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{  //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shell-sort</a:t>
            </a:r>
            <a:endParaRPr lang="it-IT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 s, i, j,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num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it-IT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Ordinabile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temp</a:t>
            </a:r>
            <a:endParaRPr lang="it-IT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num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curElementi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(s =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num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/ 2; s &gt; 0; s /= 2)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(i = s; i &lt;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num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; i++)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(j = i - s; j &gt;= 0; j -= s)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(vettore[j].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maggioreDi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(vettore[j + s])) {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               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temp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= vettore[j];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                vettore[j] = vettore[j + s];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                vettore[j + s] =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temp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             }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endParaRPr lang="it-IT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GB" sz="16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L’i</a:t>
            </a:r>
            <a:r>
              <a:rPr lang="it-IT" sz="2800" dirty="0" smtClean="0"/>
              <a:t>nterfaccia </a:t>
            </a:r>
            <a:r>
              <a:rPr lang="it-IT" sz="2800" dirty="0" smtClean="0">
                <a:latin typeface="Courier New" pitchFamily="49" charset="0"/>
                <a:cs typeface="Courier New" pitchFamily="49" charset="0"/>
              </a:rPr>
              <a:t>Ordinabile</a:t>
            </a:r>
            <a:endParaRPr lang="it-IT" sz="28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 vert="horz">
            <a:noAutofit/>
          </a:bodyPr>
          <a:lstStyle/>
          <a:p>
            <a:r>
              <a:rPr lang="it-IT" sz="2400" dirty="0" smtClean="0"/>
              <a:t>La seguente classe ci permette </a:t>
            </a:r>
            <a:r>
              <a:rPr lang="it-IT" sz="2400" dirty="0" smtClean="0"/>
              <a:t>di verificare il funzionamento di quanto </a:t>
            </a:r>
            <a:r>
              <a:rPr lang="it-IT" sz="2400" dirty="0" smtClean="0"/>
              <a:t>visto. </a:t>
            </a:r>
          </a:p>
          <a:p>
            <a:pPr>
              <a:buNone/>
            </a:pPr>
            <a:endParaRPr lang="it-IT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TestOrdinamento2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void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argv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[]) {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VettoreOrdinato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vo =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VettoreOrdinato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(10);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vo.aggiungi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Punto(30,40));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vo.aggiungi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Punto(300,400));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vo.aggiungi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Punto(3,4));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vo.ordina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i = 0; i &lt;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vo.elementi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(); i++)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(((Punto)(</a:t>
            </a:r>
            <a:r>
              <a:rPr lang="it-IT" sz="1600" dirty="0" err="1" smtClean="0">
                <a:latin typeface="Courier New" pitchFamily="49" charset="0"/>
                <a:cs typeface="Courier New" pitchFamily="49" charset="0"/>
              </a:rPr>
              <a:t>vo.leggi</a:t>
            </a: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(i))).distanza());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GB" sz="16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L’i</a:t>
            </a:r>
            <a:r>
              <a:rPr lang="it-IT" sz="2800" dirty="0" smtClean="0"/>
              <a:t>nterfaccia </a:t>
            </a:r>
            <a:r>
              <a:rPr lang="it-IT" sz="2800" dirty="0" smtClean="0">
                <a:latin typeface="Courier New" pitchFamily="49" charset="0"/>
                <a:cs typeface="Courier New" pitchFamily="49" charset="0"/>
              </a:rPr>
              <a:t>Ordinabile</a:t>
            </a:r>
            <a:endParaRPr lang="it-IT" sz="28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2500" dirty="0" smtClean="0">
                <a:cs typeface="Courier New" pitchFamily="49" charset="0"/>
              </a:rPr>
              <a:t>Vorremmo utilizzare lo </a:t>
            </a:r>
            <a:r>
              <a:rPr lang="it-IT" sz="2500" b="1" dirty="0" smtClean="0">
                <a:cs typeface="Courier New" pitchFamily="49" charset="0"/>
              </a:rPr>
              <a:t>stesso nome </a:t>
            </a:r>
            <a:r>
              <a:rPr lang="it-IT" sz="2500" dirty="0" smtClean="0">
                <a:cs typeface="Courier New" pitchFamily="49" charset="0"/>
              </a:rPr>
              <a:t>di metodo rimanendo liberi di scegliere in seguito ed in modo indipendente l’implementazione più adatta allo specifico scenario applicativo senza costose modifiche</a:t>
            </a:r>
          </a:p>
          <a:p>
            <a:r>
              <a:rPr lang="it-IT" sz="2500" dirty="0" smtClean="0">
                <a:cs typeface="Courier New" pitchFamily="49" charset="0"/>
              </a:rPr>
              <a:t>Il meccanismo del </a:t>
            </a:r>
            <a:r>
              <a:rPr lang="it-IT" sz="2500" b="1" dirty="0" smtClean="0">
                <a:cs typeface="Courier New" pitchFamily="49" charset="0"/>
              </a:rPr>
              <a:t>polimorfismo </a:t>
            </a:r>
            <a:r>
              <a:rPr lang="it-IT" sz="2500" dirty="0" smtClean="0">
                <a:cs typeface="Courier New" pitchFamily="49" charset="0"/>
              </a:rPr>
              <a:t>dei metodi ci viene in </a:t>
            </a:r>
            <a:r>
              <a:rPr lang="it-IT" sz="2500" dirty="0" err="1" smtClean="0">
                <a:cs typeface="Courier New" pitchFamily="49" charset="0"/>
              </a:rPr>
              <a:t>aiuto…</a:t>
            </a:r>
            <a:endParaRPr lang="it-IT" sz="2500" dirty="0" smtClean="0">
              <a:cs typeface="Courier New" pitchFamily="49" charset="0"/>
            </a:endParaRPr>
          </a:p>
          <a:p>
            <a:pPr lvl="1"/>
            <a:r>
              <a:rPr lang="it-IT" sz="2100" dirty="0" smtClean="0">
                <a:cs typeface="Courier New" pitchFamily="49" charset="0"/>
              </a:rPr>
              <a:t>definendo un’</a:t>
            </a:r>
            <a:r>
              <a:rPr lang="it-IT" sz="2100" b="1" dirty="0" smtClean="0">
                <a:cs typeface="Courier New" pitchFamily="49" charset="0"/>
              </a:rPr>
              <a:t>interfaccia</a:t>
            </a:r>
            <a:r>
              <a:rPr lang="it-IT" sz="2100" dirty="0" smtClean="0">
                <a:cs typeface="Courier New" pitchFamily="49" charset="0"/>
              </a:rPr>
              <a:t> Java che specifica l’intestazione del metodo </a:t>
            </a:r>
            <a:r>
              <a:rPr lang="it-IT" sz="2100" dirty="0" err="1" smtClean="0">
                <a:latin typeface="Courier New" pitchFamily="49" charset="0"/>
                <a:cs typeface="Courier New" pitchFamily="49" charset="0"/>
              </a:rPr>
              <a:t>verificaDup</a:t>
            </a:r>
            <a:r>
              <a:rPr lang="it-IT" sz="2100" dirty="0" smtClean="0">
                <a:cs typeface="Courier New" pitchFamily="49" charset="0"/>
              </a:rPr>
              <a:t> che risolve il problema dei duplicati</a:t>
            </a:r>
          </a:p>
          <a:p>
            <a:pPr lvl="1"/>
            <a:r>
              <a:rPr lang="it-IT" sz="2100" dirty="0" smtClean="0">
                <a:cs typeface="Courier New" pitchFamily="49" charset="0"/>
              </a:rPr>
              <a:t>definendo per ogni diversa realizzazione una classe opportuna che implementa l’interfaccia data </a:t>
            </a:r>
            <a:endParaRPr lang="it-IT" sz="2100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r"/>
            <a:r>
              <a:rPr lang="it-IT" sz="2800" dirty="0" smtClean="0"/>
              <a:t>Le interfacce</a:t>
            </a:r>
            <a:endParaRPr lang="it-IT" sz="28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 vert="horz">
            <a:noAutofit/>
          </a:bodyPr>
          <a:lstStyle/>
          <a:p>
            <a:r>
              <a:rPr lang="it-IT" sz="2400" dirty="0" smtClean="0"/>
              <a:t>Il codice produce il </a:t>
            </a:r>
            <a:r>
              <a:rPr lang="it-IT" sz="2400" dirty="0" smtClean="0"/>
              <a:t>risultato</a:t>
            </a:r>
          </a:p>
          <a:p>
            <a:pPr>
              <a:buNone/>
            </a:pPr>
            <a:endParaRPr lang="it-IT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5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50</a:t>
            </a:r>
          </a:p>
          <a:p>
            <a:pPr>
              <a:buNone/>
            </a:pPr>
            <a:r>
              <a:rPr lang="it-IT" sz="1600" dirty="0" smtClean="0">
                <a:latin typeface="Courier New" pitchFamily="49" charset="0"/>
                <a:cs typeface="Courier New" pitchFamily="49" charset="0"/>
              </a:rPr>
              <a:t>500</a:t>
            </a:r>
            <a:endParaRPr lang="en-GB" sz="1600" dirty="0" smtClean="0">
              <a:latin typeface="Courier New" pitchFamily="49" charset="0"/>
              <a:cs typeface="Courier New" pitchFamily="49" charset="0"/>
            </a:endParaRPr>
          </a:p>
          <a:p>
            <a:endParaRPr lang="it-IT" sz="2400" dirty="0" smtClean="0"/>
          </a:p>
          <a:p>
            <a:r>
              <a:rPr lang="it-IT" sz="2400" dirty="0" smtClean="0"/>
              <a:t>La </a:t>
            </a:r>
            <a:r>
              <a:rPr lang="it-IT" sz="2400" dirty="0" smtClean="0"/>
              <a:t>soluzione è più flessibile rispetto a quella vista </a:t>
            </a:r>
            <a:r>
              <a:rPr lang="it-IT" sz="2400" dirty="0" smtClean="0"/>
              <a:t>in precedenza, </a:t>
            </a:r>
            <a:r>
              <a:rPr lang="it-IT" sz="2400" dirty="0" smtClean="0"/>
              <a:t>anche se </a:t>
            </a:r>
            <a:r>
              <a:rPr lang="it-IT" sz="2400" dirty="0" smtClean="0"/>
              <a:t>l’uso dei </a:t>
            </a:r>
            <a:r>
              <a:rPr lang="it-IT" sz="2400" dirty="0" smtClean="0"/>
              <a:t>cast </a:t>
            </a:r>
            <a:r>
              <a:rPr lang="it-IT" sz="2400" dirty="0" smtClean="0"/>
              <a:t>rende </a:t>
            </a:r>
            <a:r>
              <a:rPr lang="it-IT" sz="2400" dirty="0" smtClean="0"/>
              <a:t>il codice più </a:t>
            </a:r>
            <a:r>
              <a:rPr lang="it-IT" sz="2400" dirty="0" smtClean="0"/>
              <a:t>insicuro.</a:t>
            </a:r>
          </a:p>
          <a:p>
            <a:pPr lvl="1"/>
            <a:r>
              <a:rPr lang="it-IT" sz="1800" dirty="0" smtClean="0"/>
              <a:t>D’altra </a:t>
            </a:r>
            <a:r>
              <a:rPr lang="it-IT" sz="1800" dirty="0" smtClean="0"/>
              <a:t>parte è vero in generale che più un codice è riutilizzabile in contesti differenti più diventa insicuro, in quanto i controlli che il compilatore è in grado di eseguire sono meno stringenti. Java ha il pregio di permettere tanto soluzioni verificabili staticamente quanto soluzioni adattabili dinamicamente. 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L’i</a:t>
            </a:r>
            <a:r>
              <a:rPr lang="it-IT" sz="2800" dirty="0" smtClean="0"/>
              <a:t>nterfaccia </a:t>
            </a:r>
            <a:r>
              <a:rPr lang="it-IT" sz="2800" dirty="0" smtClean="0">
                <a:latin typeface="Courier New" pitchFamily="49" charset="0"/>
                <a:cs typeface="Courier New" pitchFamily="49" charset="0"/>
              </a:rPr>
              <a:t>Ordinabile</a:t>
            </a:r>
            <a:endParaRPr lang="it-IT" sz="28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Un </a:t>
            </a:r>
            <a:r>
              <a:rPr lang="it-IT" b="1" dirty="0" smtClean="0"/>
              <a:t>tipo di dato astratto </a:t>
            </a:r>
            <a:r>
              <a:rPr lang="it-IT" dirty="0" smtClean="0"/>
              <a:t>è costituito da un insieme di valori e da un insieme di operazioni ad esse relative</a:t>
            </a:r>
          </a:p>
          <a:p>
            <a:r>
              <a:rPr lang="it-IT" dirty="0" smtClean="0"/>
              <a:t>Nei linguaggi </a:t>
            </a:r>
            <a:r>
              <a:rPr lang="it-IT" dirty="0" err="1" smtClean="0"/>
              <a:t>O.O.</a:t>
            </a:r>
            <a:r>
              <a:rPr lang="it-IT" dirty="0" smtClean="0"/>
              <a:t> come Java, i tipi di dati astratti corrispondono alle interfacce, nel senso che per ogni classe che implementa un’interfaccia l’utilizzatore può:</a:t>
            </a:r>
          </a:p>
          <a:p>
            <a:pPr lvl="1"/>
            <a:r>
              <a:rPr lang="it-IT" dirty="0" smtClean="0"/>
              <a:t>Creare un oggetto della classe (“oggetto” corrisponde a “valore” )</a:t>
            </a:r>
          </a:p>
          <a:p>
            <a:pPr lvl="1"/>
            <a:r>
              <a:rPr lang="it-IT" dirty="0" smtClean="0"/>
              <a:t>Invocare i metodi pubblici della classe (“metodo pubblico” corrisponde a “operazione”)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Tipi di dati astratti e strutture dati</a:t>
            </a:r>
            <a:endParaRPr lang="it-IT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Una </a:t>
            </a:r>
            <a:r>
              <a:rPr lang="it-IT" b="1" dirty="0" smtClean="0"/>
              <a:t>struttura dati </a:t>
            </a:r>
            <a:r>
              <a:rPr lang="it-IT" dirty="0" smtClean="0"/>
              <a:t>è la realizzazione concreta (o </a:t>
            </a:r>
            <a:r>
              <a:rPr lang="it-IT" i="1" dirty="0" smtClean="0"/>
              <a:t>implementazione</a:t>
            </a:r>
            <a:r>
              <a:rPr lang="it-IT" dirty="0" smtClean="0"/>
              <a:t>) di un tipo di dato astratto</a:t>
            </a:r>
          </a:p>
          <a:p>
            <a:r>
              <a:rPr lang="it-IT" dirty="0" smtClean="0"/>
              <a:t>Nei linguaggi </a:t>
            </a:r>
            <a:r>
              <a:rPr lang="it-IT" dirty="0" err="1" smtClean="0"/>
              <a:t>O.O.</a:t>
            </a:r>
            <a:r>
              <a:rPr lang="it-IT" dirty="0" smtClean="0"/>
              <a:t> come Java un programmatore può progettare una </a:t>
            </a:r>
            <a:r>
              <a:rPr lang="it-IT" i="1" dirty="0" smtClean="0"/>
              <a:t>classe </a:t>
            </a:r>
            <a:r>
              <a:rPr lang="it-IT" dirty="0" smtClean="0"/>
              <a:t>che implementa un’interfaccia</a:t>
            </a:r>
          </a:p>
          <a:p>
            <a:r>
              <a:rPr lang="it-IT" dirty="0" smtClean="0"/>
              <a:t>In altre parole valgono le associazioni:</a:t>
            </a:r>
          </a:p>
          <a:p>
            <a:pPr lvl="1"/>
            <a:r>
              <a:rPr lang="it-IT" dirty="0" smtClean="0"/>
              <a:t>Tipo di dato astratto – Interfaccia (di interesse dell’utilizzatore)</a:t>
            </a:r>
          </a:p>
          <a:p>
            <a:pPr lvl="1"/>
            <a:r>
              <a:rPr lang="it-IT" dirty="0" smtClean="0"/>
              <a:t>Struttura dati – Classe (di interesse per lo sviluppatore)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Tipi di dati astratti e strutture dati</a:t>
            </a:r>
            <a:endParaRPr lang="it-IT" sz="28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L’interfaccia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Employee</a:t>
            </a:r>
            <a:r>
              <a:rPr lang="it-IT" dirty="0" smtClean="0"/>
              <a:t> intende descrivere i dipendenti di un’azienda</a:t>
            </a:r>
          </a:p>
          <a:p>
            <a:r>
              <a:rPr lang="it-IT" dirty="0" smtClean="0"/>
              <a:t>Le informazioni relative a ciascun dipendente sono il nome ed il salario settimanale lordo</a:t>
            </a:r>
          </a:p>
          <a:p>
            <a:r>
              <a:rPr lang="it-IT" dirty="0" smtClean="0"/>
              <a:t>Responsabilità in capo all’interfaccia:</a:t>
            </a:r>
          </a:p>
          <a:p>
            <a:pPr lvl="1"/>
            <a:r>
              <a:rPr lang="it-IT" dirty="0" smtClean="0"/>
              <a:t>Restituire il nome del dipendente</a:t>
            </a:r>
          </a:p>
          <a:p>
            <a:pPr lvl="1"/>
            <a:r>
              <a:rPr lang="it-IT" dirty="0" smtClean="0"/>
              <a:t>Restituire il salario lordo del dipendente</a:t>
            </a:r>
          </a:p>
          <a:p>
            <a:pPr lvl="1"/>
            <a:r>
              <a:rPr lang="it-IT" dirty="0" smtClean="0"/>
              <a:t>Restituire una stringa che rappresenti un dipendente</a:t>
            </a:r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Interfaccia </a:t>
            </a:r>
            <a:r>
              <a:rPr lang="it-IT" dirty="0" err="1" smtClean="0"/>
              <a:t>Employee</a:t>
            </a:r>
            <a:endParaRPr lang="it-IT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 vert="horz">
            <a:normAutofit fontScale="92500"/>
          </a:bodyPr>
          <a:lstStyle/>
          <a:p>
            <a:r>
              <a:rPr lang="it-IT" dirty="0" smtClean="0"/>
              <a:t>Rif. </a:t>
            </a:r>
            <a:r>
              <a:rPr lang="it-IT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Employee.java</a:t>
            </a:r>
            <a:endParaRPr lang="it-IT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it-IT" dirty="0" smtClean="0"/>
              <a:t>L’identificatore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MONEY</a:t>
            </a:r>
            <a:r>
              <a:rPr lang="it-IT" dirty="0" smtClean="0"/>
              <a:t> è un identificatore costante, come segnalato dalla parola riservata </a:t>
            </a: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final</a:t>
            </a:r>
            <a:endParaRPr lang="it-IT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it-IT" dirty="0" smtClean="0"/>
              <a:t>Invece di avere una diversa copia dell’oggetto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MONEY</a:t>
            </a:r>
            <a:r>
              <a:rPr lang="it-IT" dirty="0" smtClean="0"/>
              <a:t> in ciascun esemplare di ciascuna classe che implementi l’interfaccia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Employee</a:t>
            </a:r>
            <a:r>
              <a:rPr lang="it-IT" dirty="0" smtClean="0"/>
              <a:t>, esiste soltanto uno di questi oggetti, condiviso da tutti gli esemplari di classi che implementano tale interfaccia: una condivisione realizzata usando la parola </a:t>
            </a: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it-IT" dirty="0" smtClean="0"/>
              <a:t>.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Interfaccia </a:t>
            </a:r>
            <a:r>
              <a:rPr lang="it-IT" sz="2800" dirty="0" err="1" smtClean="0"/>
              <a:t>Employee</a:t>
            </a:r>
            <a:endParaRPr lang="it-IT" sz="280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 vert="horz">
            <a:normAutofit/>
          </a:bodyPr>
          <a:lstStyle/>
          <a:p>
            <a:r>
              <a:rPr lang="it-IT" dirty="0" smtClean="0"/>
              <a:t>Le specifiche dei metodi dell’interfaccia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Employee</a:t>
            </a:r>
            <a:r>
              <a:rPr lang="it-IT" dirty="0" smtClean="0"/>
              <a:t> costituiscono tutto ciò che serve all’utilizzatore di qualunque classe che implementi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Employee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dirty="0" smtClean="0"/>
              <a:t>per potere invocare i suoi metodi.</a:t>
            </a:r>
          </a:p>
          <a:p>
            <a:r>
              <a:rPr lang="it-IT" dirty="0" smtClean="0"/>
              <a:t>Lo sviluppatore di una di tali classi, invece:</a:t>
            </a:r>
          </a:p>
          <a:p>
            <a:pPr lvl="1"/>
            <a:r>
              <a:rPr lang="it-IT" dirty="0" smtClean="0"/>
              <a:t>deve decidere quali campi essa debba avere, e</a:t>
            </a:r>
          </a:p>
          <a:p>
            <a:pPr lvl="1"/>
            <a:r>
              <a:rPr lang="it-IT" dirty="0" smtClean="0"/>
              <a:t>ha il compito di definire i suoi metodi 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Interfaccia </a:t>
            </a:r>
            <a:r>
              <a:rPr lang="it-IT" sz="2800" dirty="0" err="1" smtClean="0"/>
              <a:t>Employee</a:t>
            </a:r>
            <a:endParaRPr lang="it-IT" sz="2800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 vert="horz">
            <a:normAutofit/>
          </a:bodyPr>
          <a:lstStyle/>
          <a:p>
            <a:r>
              <a:rPr lang="it-IT" dirty="0" smtClean="0"/>
              <a:t>Ad esempio un’utile distinzione tra dipendenti potrebbe riguardare la sua  “qualifica”</a:t>
            </a:r>
          </a:p>
          <a:p>
            <a:r>
              <a:rPr lang="it-IT" dirty="0" smtClean="0"/>
              <a:t>A tempo pieno (</a:t>
            </a:r>
            <a:r>
              <a:rPr lang="it-IT" i="1" dirty="0" smtClean="0"/>
              <a:t>full-time</a:t>
            </a:r>
            <a:r>
              <a:rPr lang="it-IT" dirty="0" smtClean="0"/>
              <a:t>)</a:t>
            </a:r>
          </a:p>
          <a:p>
            <a:pPr lvl="1"/>
            <a:r>
              <a:rPr lang="it-IT" dirty="0" smtClean="0"/>
              <a:t>Progettiamo la classe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FullTimeEmployee</a:t>
            </a:r>
            <a:r>
              <a:rPr lang="it-IT" dirty="0" smtClean="0">
                <a:latin typeface="+mj-lt"/>
                <a:cs typeface="Courier New" pitchFamily="49" charset="0"/>
              </a:rPr>
              <a:t> che implementa l’interfaccia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Employee</a:t>
            </a:r>
            <a:endParaRPr lang="it-IT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it-IT" dirty="0" smtClean="0">
                <a:latin typeface="Courier New" pitchFamily="49" charset="0"/>
                <a:cs typeface="Courier New" pitchFamily="49" charset="0"/>
              </a:rPr>
              <a:t>Rif. </a:t>
            </a:r>
            <a:r>
              <a:rPr lang="it-IT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FullTimeEmployee.java</a:t>
            </a:r>
            <a:endParaRPr lang="it-IT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it-IT" dirty="0" smtClean="0"/>
              <a:t>A tempo parziale </a:t>
            </a:r>
            <a:r>
              <a:rPr lang="it-IT" i="1" dirty="0" smtClean="0"/>
              <a:t>(part-time</a:t>
            </a:r>
            <a:r>
              <a:rPr lang="it-IT" dirty="0" smtClean="0"/>
              <a:t>) 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it-IT" sz="2800" dirty="0" smtClean="0">
                <a:solidFill>
                  <a:srgbClr val="464646"/>
                </a:solidFill>
              </a:rPr>
              <a:t>Interfaccia </a:t>
            </a:r>
            <a:r>
              <a:rPr lang="it-IT" sz="2800" dirty="0" err="1" smtClean="0">
                <a:solidFill>
                  <a:srgbClr val="464646"/>
                </a:solidFill>
              </a:rPr>
              <a:t>Employee</a:t>
            </a:r>
            <a:endParaRPr lang="it-IT" sz="3600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 vert="horz">
            <a:normAutofit/>
          </a:bodyPr>
          <a:lstStyle/>
          <a:p>
            <a:r>
              <a:rPr lang="it-IT" dirty="0" smtClean="0"/>
              <a:t>Come esempio di utilizzo cerchiamo, in un’azienda, il dipendente full-time che risulta avere il salario massimo.</a:t>
            </a:r>
          </a:p>
          <a:p>
            <a:r>
              <a:rPr lang="it-IT" dirty="0" smtClean="0"/>
              <a:t>Le informazioni relative a ciascun dipendente si troveranno in una singola riga di un file, il cui nome verrà letto tramite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System.in</a:t>
            </a:r>
            <a:endParaRPr lang="it-IT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it-IT" dirty="0" smtClean="0">
                <a:latin typeface="Courier New" pitchFamily="49" charset="0"/>
                <a:cs typeface="Courier New" pitchFamily="49" charset="0"/>
              </a:rPr>
              <a:t>rif. </a:t>
            </a:r>
            <a:r>
              <a:rPr lang="it-IT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Company.java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100" dirty="0" smtClean="0"/>
              <a:t>Utilizzo della classe  </a:t>
            </a:r>
            <a:r>
              <a:rPr lang="it-IT" sz="3100" b="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FullTimeEmployee</a:t>
            </a:r>
            <a:endParaRPr lang="it-IT" sz="31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 vert="horz">
            <a:normAutofit fontScale="92500" lnSpcReduction="20000"/>
          </a:bodyPr>
          <a:lstStyle/>
          <a:p>
            <a:r>
              <a:rPr lang="it-IT" dirty="0" smtClean="0">
                <a:latin typeface="+mj-lt"/>
                <a:cs typeface="Courier New" pitchFamily="49" charset="0"/>
              </a:rPr>
              <a:t>Per comodità la classe 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Company</a:t>
            </a:r>
            <a:r>
              <a:rPr lang="it-IT" dirty="0" smtClean="0">
                <a:latin typeface="+mj-lt"/>
                <a:cs typeface="Courier New" pitchFamily="49" charset="0"/>
              </a:rPr>
              <a:t> contiene il </a:t>
            </a:r>
            <a:r>
              <a:rPr lang="it-IT" dirty="0" err="1" smtClean="0">
                <a:latin typeface="+mj-lt"/>
                <a:cs typeface="Courier New" pitchFamily="49" charset="0"/>
              </a:rPr>
              <a:t>matodo</a:t>
            </a:r>
            <a:r>
              <a:rPr lang="it-IT" dirty="0" smtClean="0">
                <a:latin typeface="+mj-lt"/>
                <a:cs typeface="Courier New" pitchFamily="49" charset="0"/>
              </a:rPr>
              <a:t>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main</a:t>
            </a:r>
            <a:r>
              <a:rPr lang="it-IT" dirty="0" smtClean="0">
                <a:latin typeface="+mj-lt"/>
                <a:cs typeface="Courier New" pitchFamily="49" charset="0"/>
              </a:rPr>
              <a:t> che ha il compito di invocare il metodo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run</a:t>
            </a:r>
            <a:r>
              <a:rPr lang="it-IT" dirty="0" smtClean="0">
                <a:latin typeface="+mj-lt"/>
                <a:cs typeface="Courier New" pitchFamily="49" charset="0"/>
              </a:rPr>
              <a:t> usando un’istanza appena costruita</a:t>
            </a:r>
          </a:p>
          <a:p>
            <a:r>
              <a:rPr lang="it-IT" dirty="0" smtClean="0">
                <a:latin typeface="+mj-lt"/>
                <a:cs typeface="Courier New" pitchFamily="49" charset="0"/>
              </a:rPr>
              <a:t>Il metodo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run</a:t>
            </a:r>
            <a:r>
              <a:rPr lang="it-IT" dirty="0" smtClean="0">
                <a:latin typeface="+mj-lt"/>
                <a:cs typeface="Courier New" pitchFamily="49" charset="0"/>
              </a:rPr>
              <a:t> a sua volta invoca il metodo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findBestPaid</a:t>
            </a:r>
            <a:r>
              <a:rPr lang="it-IT" dirty="0" smtClean="0">
                <a:latin typeface="+mj-lt"/>
                <a:cs typeface="Courier New" pitchFamily="49" charset="0"/>
              </a:rPr>
              <a:t>, che restituisce l’oggetto corrispondente al dipendente </a:t>
            </a:r>
            <a:r>
              <a:rPr lang="it-IT" dirty="0" smtClean="0">
                <a:latin typeface="+mj-lt"/>
                <a:cs typeface="Courier New" pitchFamily="49" charset="0"/>
              </a:rPr>
              <a:t>full-time </a:t>
            </a:r>
            <a:r>
              <a:rPr lang="it-IT" dirty="0" smtClean="0">
                <a:latin typeface="+mj-lt"/>
                <a:cs typeface="Courier New" pitchFamily="49" charset="0"/>
              </a:rPr>
              <a:t>avente il salario massimo, oppure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it-IT" dirty="0" smtClean="0">
                <a:latin typeface="+mj-lt"/>
                <a:cs typeface="Courier New" pitchFamily="49" charset="0"/>
              </a:rPr>
              <a:t> se non è stato letto nessun dipendente</a:t>
            </a:r>
          </a:p>
          <a:p>
            <a:r>
              <a:rPr lang="it-IT" dirty="0" smtClean="0">
                <a:latin typeface="+mj-lt"/>
                <a:cs typeface="Courier New" pitchFamily="49" charset="0"/>
              </a:rPr>
              <a:t>A sua volta il metodo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findBestPaid</a:t>
            </a:r>
            <a:r>
              <a:rPr lang="it-IT" dirty="0" smtClean="0">
                <a:latin typeface="+mj-lt"/>
                <a:cs typeface="Courier New" pitchFamily="49" charset="0"/>
              </a:rPr>
              <a:t> invoca il metodo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getNextEmployee</a:t>
            </a:r>
            <a:r>
              <a:rPr lang="it-IT" dirty="0" smtClean="0">
                <a:latin typeface="+mj-lt"/>
                <a:cs typeface="Courier New" pitchFamily="49" charset="0"/>
              </a:rPr>
              <a:t>, che gestisce i dettagli relativi alla costruzione di un’istanza di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FullTimeEmployee</a:t>
            </a:r>
            <a:r>
              <a:rPr lang="it-IT" dirty="0" smtClean="0">
                <a:latin typeface="+mj-lt"/>
                <a:cs typeface="Courier New" pitchFamily="49" charset="0"/>
              </a:rPr>
              <a:t> a partire da un nome ed un salario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100" dirty="0" smtClean="0"/>
              <a:t>Utilizzo della classe  </a:t>
            </a:r>
            <a:r>
              <a:rPr lang="it-IT" sz="3100" b="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FullTimeEmployee</a:t>
            </a:r>
            <a:endParaRPr lang="it-IT" sz="31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Una tecnica standard nel linguaggio Java per gestire collezioni di elementi di tipo generico è di mantenerli sotto forma di oggetti</a:t>
            </a:r>
          </a:p>
          <a:p>
            <a:r>
              <a:rPr lang="it-IT" dirty="0" smtClean="0"/>
              <a:t>Nel caso semplice in cui gli elementi siano valori di tipi primitivi essi dovranno essere “inscatolati” (operazione di </a:t>
            </a:r>
            <a:r>
              <a:rPr lang="it-IT" i="1" dirty="0" err="1" smtClean="0"/>
              <a:t>boxing</a:t>
            </a:r>
            <a:r>
              <a:rPr lang="it-IT" dirty="0" smtClean="0"/>
              <a:t>) in oggetti usando le cosiddette </a:t>
            </a:r>
            <a:r>
              <a:rPr lang="it-IT" b="1" dirty="0" smtClean="0"/>
              <a:t>classi </a:t>
            </a:r>
            <a:r>
              <a:rPr lang="it-IT" b="1" dirty="0" err="1" smtClean="0"/>
              <a:t>wrapper</a:t>
            </a:r>
            <a:r>
              <a:rPr lang="it-IT" b="1" dirty="0" smtClean="0"/>
              <a:t>, </a:t>
            </a:r>
            <a:r>
              <a:rPr lang="it-IT" dirty="0" smtClean="0"/>
              <a:t>come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Byte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Short, Integer, Long, Float, Double, Boolean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it-IT" b="1" dirty="0" err="1" smtClean="0">
                <a:latin typeface="Courier New" pitchFamily="49" charset="0"/>
                <a:cs typeface="Courier New" pitchFamily="49" charset="0"/>
              </a:rPr>
              <a:t>Character</a:t>
            </a:r>
            <a:r>
              <a:rPr lang="it-IT" b="1" dirty="0" smtClean="0"/>
              <a:t>.</a:t>
            </a:r>
          </a:p>
          <a:p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Classi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wrapper</a:t>
            </a:r>
            <a:endParaRPr lang="it-IT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2600" dirty="0" smtClean="0"/>
              <a:t>Un’</a:t>
            </a:r>
            <a:r>
              <a:rPr lang="it-IT" sz="2600" b="1" dirty="0" smtClean="0">
                <a:solidFill>
                  <a:srgbClr val="FF0000"/>
                </a:solidFill>
              </a:rPr>
              <a:t>interfaccia</a:t>
            </a:r>
            <a:r>
              <a:rPr lang="it-IT" sz="2600" dirty="0" smtClean="0"/>
              <a:t> è un insieme di metodi astratti e costanti, senza campi e senza alcuna definizione di metodo</a:t>
            </a:r>
          </a:p>
          <a:p>
            <a:r>
              <a:rPr lang="it-IT" sz="2600" dirty="0" smtClean="0"/>
              <a:t>In ogni interfaccia tutti gli identificatori di metodi e di costanti sono pubblici</a:t>
            </a:r>
          </a:p>
          <a:p>
            <a:r>
              <a:rPr lang="it-IT" sz="2600" dirty="0" smtClean="0"/>
              <a:t>Le interfacce non contengono costruttori</a:t>
            </a:r>
            <a:endParaRPr lang="it-IT" sz="2600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r"/>
            <a:r>
              <a:rPr lang="it-IT" sz="2800" dirty="0" smtClean="0"/>
              <a:t>Le interfacce</a:t>
            </a:r>
            <a:endParaRPr lang="it-IT" sz="2800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Per usare una delle implementazioni per il problema Duplicati per verificare se una lista di interi contiene duplicati, bisogna fornire in input al metodo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verificaDup</a:t>
            </a:r>
            <a:r>
              <a:rPr lang="it-IT" dirty="0" smtClean="0"/>
              <a:t> un oggetto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it-IT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dirty="0" smtClean="0"/>
              <a:t>che </a:t>
            </a:r>
            <a:r>
              <a:rPr lang="it-IT" dirty="0" smtClean="0"/>
              <a:t>rappresenta la lista dei numeri.</a:t>
            </a:r>
          </a:p>
          <a:p>
            <a:r>
              <a:rPr lang="it-IT" dirty="0" smtClean="0"/>
              <a:t>Per creare la lista si può procedere come segue, dato che il metodo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add</a:t>
            </a:r>
            <a:r>
              <a:rPr lang="it-IT" dirty="0" smtClean="0"/>
              <a:t> ha un parametro formale di tipo </a:t>
            </a:r>
            <a:r>
              <a:rPr lang="it-IT" dirty="0" err="1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it-IT" dirty="0" smtClean="0"/>
              <a:t>:</a:t>
            </a:r>
            <a:endParaRPr lang="it-IT" dirty="0" smtClean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Classi </a:t>
            </a:r>
            <a:r>
              <a:rPr lang="it-IT" sz="2800" dirty="0" err="1" smtClean="0">
                <a:latin typeface="Courier New" pitchFamily="49" charset="0"/>
                <a:cs typeface="Courier New" pitchFamily="49" charset="0"/>
              </a:rPr>
              <a:t>wrapper</a:t>
            </a:r>
            <a:endParaRPr lang="it-IT" sz="2800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sz="2200" dirty="0" err="1" smtClean="0">
                <a:latin typeface="Courier New" pitchFamily="49" charset="0"/>
                <a:cs typeface="Courier New" pitchFamily="49" charset="0"/>
              </a:rPr>
              <a:t>AlgoDup</a:t>
            </a: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 v = </a:t>
            </a:r>
            <a:r>
              <a:rPr lang="it-IT" sz="2200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200" dirty="0" err="1" smtClean="0">
                <a:latin typeface="Courier New" pitchFamily="49" charset="0"/>
                <a:cs typeface="Courier New" pitchFamily="49" charset="0"/>
              </a:rPr>
              <a:t>VerificaDupList</a:t>
            </a: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it-IT" sz="2200" dirty="0" err="1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 S = </a:t>
            </a:r>
            <a:r>
              <a:rPr lang="it-IT" sz="2200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200" dirty="0" err="1" smtClean="0">
                <a:latin typeface="Courier New" pitchFamily="49" charset="0"/>
                <a:cs typeface="Courier New" pitchFamily="49" charset="0"/>
              </a:rPr>
              <a:t>LinkedList</a:t>
            </a: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it-IT" sz="2200" dirty="0" err="1" smtClean="0">
                <a:latin typeface="Courier New" pitchFamily="49" charset="0"/>
                <a:cs typeface="Courier New" pitchFamily="49" charset="0"/>
              </a:rPr>
              <a:t>S.Add</a:t>
            </a: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2200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200" dirty="0" err="1" smtClean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(20));</a:t>
            </a:r>
          </a:p>
          <a:p>
            <a:pPr>
              <a:buNone/>
            </a:pPr>
            <a:r>
              <a:rPr lang="it-IT" sz="2200" dirty="0" err="1" smtClean="0">
                <a:latin typeface="Courier New" pitchFamily="49" charset="0"/>
                <a:cs typeface="Courier New" pitchFamily="49" charset="0"/>
              </a:rPr>
              <a:t>S.Add</a:t>
            </a: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2200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200" dirty="0" err="1" smtClean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(14));</a:t>
            </a:r>
          </a:p>
          <a:p>
            <a:pPr>
              <a:buNone/>
            </a:pP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>
              <a:buNone/>
            </a:pPr>
            <a:r>
              <a:rPr lang="it-IT" sz="2200" dirty="0" err="1" smtClean="0">
                <a:latin typeface="Courier New" pitchFamily="49" charset="0"/>
                <a:cs typeface="Courier New" pitchFamily="49" charset="0"/>
              </a:rPr>
              <a:t>S.Add</a:t>
            </a: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2200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200" dirty="0" err="1" smtClean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(63));</a:t>
            </a:r>
          </a:p>
          <a:p>
            <a:pPr>
              <a:buNone/>
            </a:pPr>
            <a:r>
              <a:rPr lang="it-IT" sz="22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2200" dirty="0" err="1" smtClean="0">
                <a:latin typeface="Courier New" pitchFamily="49" charset="0"/>
                <a:cs typeface="Courier New" pitchFamily="49" charset="0"/>
              </a:rPr>
              <a:t>v.verificaDup</a:t>
            </a: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(S)) { … }</a:t>
            </a:r>
          </a:p>
          <a:p>
            <a:pPr>
              <a:buNone/>
            </a:pPr>
            <a:endParaRPr lang="it-IT" sz="22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it-IT" sz="2200" dirty="0" smtClean="0">
                <a:cs typeface="Courier New" pitchFamily="49" charset="0"/>
              </a:rPr>
              <a:t>Nota: la versione 5 di Java ha introdotto l’</a:t>
            </a:r>
            <a:r>
              <a:rPr lang="it-IT" sz="2200" dirty="0" err="1" smtClean="0">
                <a:cs typeface="Courier New" pitchFamily="49" charset="0"/>
              </a:rPr>
              <a:t>autoboxing</a:t>
            </a:r>
            <a:r>
              <a:rPr lang="it-IT" sz="2200" dirty="0" smtClean="0">
                <a:cs typeface="Courier New" pitchFamily="49" charset="0"/>
              </a:rPr>
              <a:t>, che automatizza l’impacchettamento e lo spacchettamento di valori di tipi primitivi da oggetti delle classi corrispondenti.</a:t>
            </a:r>
          </a:p>
          <a:p>
            <a:r>
              <a:rPr lang="it-IT" sz="2200" dirty="0" err="1" smtClean="0">
                <a:latin typeface="Courier New" pitchFamily="49" charset="0"/>
                <a:cs typeface="Courier New" pitchFamily="49" charset="0"/>
              </a:rPr>
              <a:t>S.add</a:t>
            </a: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 (20); </a:t>
            </a:r>
            <a:r>
              <a:rPr lang="it-IT" sz="2200" dirty="0" smtClean="0">
                <a:cs typeface="Courier New" pitchFamily="49" charset="0"/>
              </a:rPr>
              <a:t>è dunque consentito.</a:t>
            </a:r>
            <a:endParaRPr lang="it-IT" sz="2200" dirty="0" smtClean="0">
              <a:cs typeface="Courier New" pitchFamily="49" charset="0"/>
            </a:endParaRPr>
          </a:p>
          <a:p>
            <a:pPr>
              <a:buNone/>
            </a:pPr>
            <a:endParaRPr lang="it-IT" sz="22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it-IT" sz="22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it-IT" sz="22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t-IT" sz="2800" dirty="0" smtClean="0"/>
              <a:t>Classi </a:t>
            </a:r>
            <a:r>
              <a:rPr lang="it-IT" sz="2800" dirty="0" err="1" smtClean="0">
                <a:latin typeface="Courier New" pitchFamily="49" charset="0"/>
                <a:cs typeface="Courier New" pitchFamily="49" charset="0"/>
              </a:rPr>
              <a:t>wrapper</a:t>
            </a:r>
            <a:endParaRPr lang="it-IT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2600" dirty="0" smtClean="0"/>
              <a:t>Quando una classe fornisce le definizioni dei metodi di un’interfaccia si dice che </a:t>
            </a:r>
            <a:r>
              <a:rPr lang="it-IT" sz="2600" b="1" dirty="0" smtClean="0"/>
              <a:t>implementa</a:t>
            </a:r>
            <a:r>
              <a:rPr lang="it-IT" sz="2600" dirty="0" smtClean="0"/>
              <a:t> o realizza l’interfaccia</a:t>
            </a:r>
          </a:p>
          <a:p>
            <a:r>
              <a:rPr lang="it-IT" sz="2600" dirty="0" smtClean="0"/>
              <a:t>Le interfacce non contengono costruttori perché i costruttori sono sempre relativi ad una classe</a:t>
            </a:r>
          </a:p>
          <a:p>
            <a:r>
              <a:rPr lang="it-IT" sz="2600" dirty="0" smtClean="0"/>
              <a:t>La classe può anche definire altri metodi</a:t>
            </a:r>
            <a:endParaRPr lang="it-IT" sz="2600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r"/>
            <a:r>
              <a:rPr lang="it-IT" sz="2800" dirty="0" smtClean="0"/>
              <a:t>Le interfacce</a:t>
            </a:r>
            <a:endParaRPr lang="it-IT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it-IT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it-IT" sz="1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AlgoDup</a:t>
            </a:r>
            <a:r>
              <a:rPr lang="it-IT" sz="1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verificaDup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S);</a:t>
            </a:r>
          </a:p>
          <a:p>
            <a:pPr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VerificaDupList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b="1" dirty="0" err="1" smtClean="0">
                <a:latin typeface="Courier New" pitchFamily="49" charset="0"/>
                <a:cs typeface="Courier New" pitchFamily="49" charset="0"/>
              </a:rPr>
              <a:t>implements</a:t>
            </a:r>
            <a:r>
              <a:rPr lang="it-IT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b="1" dirty="0" err="1" smtClean="0">
                <a:latin typeface="Courier New" pitchFamily="49" charset="0"/>
                <a:cs typeface="Courier New" pitchFamily="49" charset="0"/>
              </a:rPr>
              <a:t>AlgoDup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verificaDup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S)</a:t>
            </a:r>
          </a:p>
          <a:p>
            <a:pPr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   { &lt;corpo di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verificaDupList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&gt; }</a:t>
            </a:r>
          </a:p>
          <a:p>
            <a:pPr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class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VerificaDupOrdList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b="1" dirty="0" err="1" smtClean="0">
                <a:latin typeface="Courier New" pitchFamily="49" charset="0"/>
                <a:cs typeface="Courier New" pitchFamily="49" charset="0"/>
              </a:rPr>
              <a:t>implements</a:t>
            </a:r>
            <a:r>
              <a:rPr lang="it-IT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b="1" dirty="0" err="1" smtClean="0">
                <a:latin typeface="Courier New" pitchFamily="49" charset="0"/>
                <a:cs typeface="Courier New" pitchFamily="49" charset="0"/>
              </a:rPr>
              <a:t>AlgoDup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verificaDup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S)</a:t>
            </a:r>
          </a:p>
          <a:p>
            <a:pPr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   { &lt;corpo di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verificaDupOrdList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&gt; }</a:t>
            </a:r>
          </a:p>
          <a:p>
            <a:pPr>
              <a:buNone/>
            </a:pP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</a:pPr>
            <a:r>
              <a:rPr lang="it-IT" sz="1800" dirty="0" smtClean="0">
                <a:latin typeface="+mj-lt"/>
                <a:cs typeface="Courier New" pitchFamily="49" charset="0"/>
              </a:rPr>
              <a:t>… così via per le realizzazioni delle classi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VerificaDupArray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dirty="0" smtClean="0">
                <a:latin typeface="+mj-lt"/>
                <a:cs typeface="Courier New" pitchFamily="49" charset="0"/>
              </a:rPr>
              <a:t>e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VerificaDupOrdArray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it-IT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r"/>
            <a:r>
              <a:rPr lang="it-IT" sz="2800" dirty="0" smtClean="0"/>
              <a:t>Le interfacce: Il problema dei duplicati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 vert="horz">
            <a:normAutofit/>
          </a:bodyPr>
          <a:lstStyle/>
          <a:p>
            <a:r>
              <a:rPr lang="it-IT" dirty="0" smtClean="0"/>
              <a:t>In questo modo, anziché 4 metodi con nomi diversi, abbiamo:</a:t>
            </a:r>
          </a:p>
          <a:p>
            <a:pPr marL="603504" lvl="2" indent="-256032">
              <a:spcBef>
                <a:spcPts val="400"/>
              </a:spcBef>
              <a:buSzPct val="65000"/>
              <a:buFont typeface="Wingdings 3"/>
              <a:buChar char=""/>
            </a:pPr>
            <a:r>
              <a:rPr lang="it-IT" sz="2500" dirty="0" smtClean="0"/>
              <a:t>uno stesso metodo </a:t>
            </a:r>
            <a:r>
              <a:rPr lang="it-IT" sz="2500" dirty="0" err="1" smtClean="0"/>
              <a:t>verificaDup</a:t>
            </a:r>
            <a:endParaRPr lang="it-IT" sz="2500" dirty="0" smtClean="0"/>
          </a:p>
          <a:p>
            <a:pPr marL="603504" lvl="2" indent="-256032">
              <a:spcBef>
                <a:spcPts val="400"/>
              </a:spcBef>
              <a:buSzPct val="65000"/>
              <a:buFont typeface="Wingdings 3"/>
              <a:buChar char=""/>
            </a:pPr>
            <a:r>
              <a:rPr lang="it-IT" sz="2500" dirty="0" smtClean="0"/>
              <a:t>differenti realizzazioni in 4 diverse classi </a:t>
            </a:r>
          </a:p>
          <a:p>
            <a:r>
              <a:rPr lang="it-IT" dirty="0" smtClean="0"/>
              <a:t>L’implementazione dell’interfaccia obbliga il programmatore a rispettare l’intestazione del metodo </a:t>
            </a:r>
            <a:r>
              <a:rPr lang="it-IT" dirty="0" err="1" smtClean="0"/>
              <a:t>verificaDup</a:t>
            </a:r>
            <a:r>
              <a:rPr lang="it-IT" dirty="0" smtClean="0"/>
              <a:t> nelle varie classi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r"/>
            <a:r>
              <a:rPr lang="it-IT" sz="2800" dirty="0" smtClean="0"/>
              <a:t>Le interfacce: Il problema dei duplicati</a:t>
            </a:r>
            <a:endParaRPr lang="it-IT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2600" dirty="0" smtClean="0">
                <a:cs typeface="Courier New" pitchFamily="49" charset="0"/>
              </a:rPr>
              <a:t>L’implementazione dell’interfaccia obbliga il programmatore a rispettare l’intestazione del metodo </a:t>
            </a:r>
            <a:r>
              <a:rPr lang="it-IT" sz="26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verificaDup</a:t>
            </a:r>
            <a:r>
              <a:rPr lang="it-IT" sz="26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600" dirty="0" smtClean="0">
                <a:cs typeface="Courier New" pitchFamily="49" charset="0"/>
              </a:rPr>
              <a:t>nelle varie classi</a:t>
            </a:r>
          </a:p>
          <a:p>
            <a:r>
              <a:rPr lang="it-IT" sz="2600" dirty="0" smtClean="0">
                <a:cs typeface="Courier New" pitchFamily="49" charset="0"/>
              </a:rPr>
              <a:t>I metodi verranno invocati nella forma generica 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it-IT" sz="2600" b="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v.verificaDup</a:t>
            </a:r>
            <a:r>
              <a:rPr lang="it-IT" sz="26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(S)</a:t>
            </a:r>
            <a:endParaRPr lang="it-IT" sz="2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it-IT" sz="2600" dirty="0" smtClean="0">
                <a:cs typeface="Courier New" pitchFamily="49" charset="0"/>
              </a:rPr>
              <a:t>dove </a:t>
            </a:r>
            <a:r>
              <a:rPr lang="it-IT" sz="2600" b="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v</a:t>
            </a:r>
            <a:r>
              <a:rPr lang="it-IT" sz="2600" dirty="0" smtClean="0">
                <a:cs typeface="Courier New" pitchFamily="49" charset="0"/>
              </a:rPr>
              <a:t> è il riferimento ad un oggetto di una classe che implementa l’interfaccia </a:t>
            </a:r>
            <a:r>
              <a:rPr lang="it-IT" sz="2600" b="1" dirty="0" err="1" smtClean="0">
                <a:latin typeface="Courier New" pitchFamily="49" charset="0"/>
                <a:cs typeface="Courier New" pitchFamily="49" charset="0"/>
              </a:rPr>
              <a:t>AlgoDup</a:t>
            </a:r>
            <a:endParaRPr lang="it-IT" sz="2600" dirty="0" smtClean="0">
              <a:cs typeface="Courier New" pitchFamily="49" charset="0"/>
            </a:endParaRPr>
          </a:p>
          <a:p>
            <a:pPr>
              <a:buNone/>
            </a:pPr>
            <a:r>
              <a:rPr lang="it-IT" sz="2600" dirty="0" smtClean="0">
                <a:cs typeface="Courier New" pitchFamily="49" charset="0"/>
              </a:rPr>
              <a:t> 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Corso di Laboratorio di Algoritmi e Strutture Dati A.A. 2014/2015</a:t>
            </a:r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10EEA-824F-4D46-AFE7-60426C8C06B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itolo 4"/>
          <p:cNvSpPr>
            <a:spLocks noGrp="1"/>
          </p:cNvSpPr>
          <p:nvPr>
            <p:ph type="title"/>
          </p:nvPr>
        </p:nvSpPr>
        <p:spPr/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r"/>
            <a:r>
              <a:rPr lang="it-IT" sz="2800" dirty="0" smtClean="0"/>
              <a:t>Le interfacce: Il problema dei duplicati</a:t>
            </a:r>
            <a:endParaRPr lang="it-IT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ainstrmSess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130000" t="-95000" r="40000" b="21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28018BB-57EC-4467-BE24-1D4D2640812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BrainstrmSess</Template>
  <TotalTime>0</TotalTime>
  <Words>3163</Words>
  <Application>Microsoft Office PowerPoint</Application>
  <PresentationFormat>Presentazione su schermo (4:3)</PresentationFormat>
  <Paragraphs>506</Paragraphs>
  <Slides>51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51</vt:i4>
      </vt:variant>
    </vt:vector>
  </HeadingPairs>
  <TitlesOfParts>
    <vt:vector size="52" baseType="lpstr">
      <vt:lpstr>BrainstrmSess</vt:lpstr>
      <vt:lpstr>Università degli Studi dell’Aquila</vt:lpstr>
      <vt:lpstr>Le interfacce</vt:lpstr>
      <vt:lpstr>Le interfacce</vt:lpstr>
      <vt:lpstr>Le interfacce</vt:lpstr>
      <vt:lpstr>Le interfacce</vt:lpstr>
      <vt:lpstr>Le interfacce</vt:lpstr>
      <vt:lpstr>Le interfacce: Il problema dei duplicati</vt:lpstr>
      <vt:lpstr>Le interfacce: Il problema dei duplicati</vt:lpstr>
      <vt:lpstr>Le interfacce: Il problema dei duplicati</vt:lpstr>
      <vt:lpstr>Le interfacce: Il problema dei duplicati</vt:lpstr>
      <vt:lpstr>Il problema dei duplicati: overriding del metodo equals</vt:lpstr>
      <vt:lpstr>Il problema dei duplicati: overriding del metodo equals</vt:lpstr>
      <vt:lpstr>Il problema dei duplicati: overriding del metodo equals</vt:lpstr>
      <vt:lpstr>Un altro esempio: L’interfaccia Figure</vt:lpstr>
      <vt:lpstr>L’interfaccia Figure</vt:lpstr>
      <vt:lpstr>L’interfaccia Figure</vt:lpstr>
      <vt:lpstr>L’interfaccia Figure</vt:lpstr>
      <vt:lpstr>Ereditarietà multipla ed interfacce</vt:lpstr>
      <vt:lpstr>Ereditarietà multipla ed interfacce</vt:lpstr>
      <vt:lpstr>Ereditarietà multipla ed interfacce</vt:lpstr>
      <vt:lpstr>Ereditarietà multipla ed interfacce</vt:lpstr>
      <vt:lpstr>Classi astratte vs Interfacce</vt:lpstr>
      <vt:lpstr>Classi astratte vs Interfacce</vt:lpstr>
      <vt:lpstr>Classi astratte vs Interfacce</vt:lpstr>
      <vt:lpstr>Classi astratte vs Interfacce</vt:lpstr>
      <vt:lpstr>L’interfaccia Volante</vt:lpstr>
      <vt:lpstr>L’interfaccia Volante</vt:lpstr>
      <vt:lpstr>L’interfaccia Volante</vt:lpstr>
      <vt:lpstr>L’interfaccia Volante</vt:lpstr>
      <vt:lpstr>L’interfaccia Ordinabile</vt:lpstr>
      <vt:lpstr>L’interfaccia Ordinabile</vt:lpstr>
      <vt:lpstr>L’interfaccia Ordinabile</vt:lpstr>
      <vt:lpstr>L’interfaccia Ordinabile</vt:lpstr>
      <vt:lpstr>L’interfaccia Ordinabile</vt:lpstr>
      <vt:lpstr>L’interfaccia Ordinabile</vt:lpstr>
      <vt:lpstr>L’interfaccia Ordinabile</vt:lpstr>
      <vt:lpstr>L’interfaccia Ordinabile</vt:lpstr>
      <vt:lpstr>L’interfaccia Ordinabile</vt:lpstr>
      <vt:lpstr>L’interfaccia Ordinabile</vt:lpstr>
      <vt:lpstr>L’interfaccia Ordinabile</vt:lpstr>
      <vt:lpstr>Tipi di dati astratti e strutture dati</vt:lpstr>
      <vt:lpstr>Tipi di dati astratti e strutture dati</vt:lpstr>
      <vt:lpstr>Interfaccia Employee</vt:lpstr>
      <vt:lpstr>Interfaccia Employee</vt:lpstr>
      <vt:lpstr>Interfaccia Employee</vt:lpstr>
      <vt:lpstr>Interfaccia Employee</vt:lpstr>
      <vt:lpstr>Utilizzo della classe  FullTimeEmployee</vt:lpstr>
      <vt:lpstr>Utilizzo della classe  FullTimeEmployee</vt:lpstr>
      <vt:lpstr>Classi wrapper</vt:lpstr>
      <vt:lpstr>Classi wrapper</vt:lpstr>
      <vt:lpstr>Classi wrapper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2014-10-04T16:21:55Z</dcterms:created>
  <dcterms:modified xsi:type="dcterms:W3CDTF">2014-10-22T11:50:49Z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TC101671239990</vt:lpwstr>
  </property>
</Properties>
</file>